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300" r:id="rId2"/>
    <p:sldId id="301" r:id="rId3"/>
    <p:sldId id="319" r:id="rId4"/>
    <p:sldId id="304" r:id="rId5"/>
    <p:sldId id="320" r:id="rId6"/>
    <p:sldId id="302" r:id="rId7"/>
    <p:sldId id="303" r:id="rId8"/>
    <p:sldId id="274" r:id="rId9"/>
    <p:sldId id="305" r:id="rId10"/>
    <p:sldId id="306" r:id="rId11"/>
    <p:sldId id="269" r:id="rId12"/>
    <p:sldId id="307" r:id="rId13"/>
    <p:sldId id="270" r:id="rId14"/>
    <p:sldId id="308" r:id="rId15"/>
    <p:sldId id="276" r:id="rId16"/>
    <p:sldId id="309" r:id="rId17"/>
    <p:sldId id="277" r:id="rId18"/>
    <p:sldId id="310" r:id="rId19"/>
    <p:sldId id="311" r:id="rId20"/>
    <p:sldId id="312" r:id="rId21"/>
    <p:sldId id="313" r:id="rId22"/>
    <p:sldId id="282" r:id="rId23"/>
    <p:sldId id="283" r:id="rId24"/>
    <p:sldId id="284" r:id="rId25"/>
    <p:sldId id="285" r:id="rId26"/>
    <p:sldId id="286" r:id="rId27"/>
    <p:sldId id="287" r:id="rId28"/>
    <p:sldId id="314" r:id="rId29"/>
    <p:sldId id="288" r:id="rId30"/>
    <p:sldId id="289" r:id="rId31"/>
    <p:sldId id="290" r:id="rId32"/>
    <p:sldId id="291" r:id="rId33"/>
    <p:sldId id="292" r:id="rId34"/>
    <p:sldId id="293" r:id="rId35"/>
    <p:sldId id="315" r:id="rId36"/>
    <p:sldId id="294" r:id="rId37"/>
    <p:sldId id="295" r:id="rId38"/>
    <p:sldId id="296" r:id="rId39"/>
    <p:sldId id="297" r:id="rId40"/>
    <p:sldId id="298" r:id="rId41"/>
    <p:sldId id="299" r:id="rId42"/>
    <p:sldId id="316" r:id="rId43"/>
    <p:sldId id="317" r:id="rId44"/>
    <p:sldId id="31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BC6"/>
    <a:srgbClr val="304771"/>
    <a:srgbClr val="2D6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92" autoAdjust="0"/>
    <p:restoredTop sz="55774" autoAdjust="0"/>
  </p:normalViewPr>
  <p:slideViewPr>
    <p:cSldViewPr snapToGrid="0">
      <p:cViewPr varScale="1">
        <p:scale>
          <a:sx n="109" d="100"/>
          <a:sy n="109" d="100"/>
        </p:scale>
        <p:origin x="30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esktop\Desktop\UNITEN.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China</c:v>
                </c:pt>
              </c:strCache>
            </c:strRef>
          </c:tx>
          <c:spPr>
            <a:ln w="28575" cap="rnd">
              <a:solidFill>
                <a:schemeClr val="accent1"/>
              </a:solidFill>
              <a:round/>
            </a:ln>
            <a:effectLst/>
          </c:spPr>
          <c:marker>
            <c:symbol val="none"/>
          </c:marker>
          <c:cat>
            <c:numRef>
              <c:f>Sheet1!$B$2:$AD$2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Sheet1!$B$3:$AD$3</c:f>
              <c:numCache>
                <c:formatCode>0</c:formatCode>
                <c:ptCount val="29"/>
                <c:pt idx="0">
                  <c:v>729.16064538784269</c:v>
                </c:pt>
                <c:pt idx="1">
                  <c:v>786.12965883472691</c:v>
                </c:pt>
                <c:pt idx="2">
                  <c:v>886.95035893177612</c:v>
                </c:pt>
                <c:pt idx="3">
                  <c:v>998.40478934315115</c:v>
                </c:pt>
                <c:pt idx="4">
                  <c:v>1116.0325354456259</c:v>
                </c:pt>
                <c:pt idx="5">
                  <c:v>1224.848821397504</c:v>
                </c:pt>
                <c:pt idx="6">
                  <c:v>1332.4173094282967</c:v>
                </c:pt>
                <c:pt idx="7">
                  <c:v>1440.590249834089</c:v>
                </c:pt>
                <c:pt idx="8">
                  <c:v>1538.6628438977082</c:v>
                </c:pt>
                <c:pt idx="9">
                  <c:v>1642.357487757283</c:v>
                </c:pt>
                <c:pt idx="10">
                  <c:v>1767.8336270085827</c:v>
                </c:pt>
                <c:pt idx="11">
                  <c:v>1901.4076297519518</c:v>
                </c:pt>
                <c:pt idx="12">
                  <c:v>2061.1622837756554</c:v>
                </c:pt>
                <c:pt idx="13">
                  <c:v>2253.9296885798585</c:v>
                </c:pt>
                <c:pt idx="14">
                  <c:v>2467.1328433336444</c:v>
                </c:pt>
                <c:pt idx="15">
                  <c:v>2732.1658796888387</c:v>
                </c:pt>
                <c:pt idx="16">
                  <c:v>3062.5349045306275</c:v>
                </c:pt>
                <c:pt idx="17">
                  <c:v>3480.1527254942366</c:v>
                </c:pt>
                <c:pt idx="18">
                  <c:v>3796.6333633189552</c:v>
                </c:pt>
                <c:pt idx="19">
                  <c:v>4132.9023124187715</c:v>
                </c:pt>
                <c:pt idx="20">
                  <c:v>4550.4535958385704</c:v>
                </c:pt>
                <c:pt idx="21">
                  <c:v>4961.2346885738825</c:v>
                </c:pt>
                <c:pt idx="22">
                  <c:v>5325.1601061666006</c:v>
                </c:pt>
                <c:pt idx="23">
                  <c:v>5710.5878733775025</c:v>
                </c:pt>
                <c:pt idx="24">
                  <c:v>6096.4878169800586</c:v>
                </c:pt>
                <c:pt idx="25">
                  <c:v>6484.4359475964366</c:v>
                </c:pt>
                <c:pt idx="26">
                  <c:v>6883.8954248814644</c:v>
                </c:pt>
                <c:pt idx="27">
                  <c:v>7308.0653659771378</c:v>
                </c:pt>
                <c:pt idx="28">
                  <c:v>7752.5595253167958</c:v>
                </c:pt>
              </c:numCache>
            </c:numRef>
          </c:val>
          <c:smooth val="0"/>
          <c:extLst>
            <c:ext xmlns:c16="http://schemas.microsoft.com/office/drawing/2014/chart" uri="{C3380CC4-5D6E-409C-BE32-E72D297353CC}">
              <c16:uniqueId val="{00000000-F336-4979-846A-086A843EE587}"/>
            </c:ext>
          </c:extLst>
        </c:ser>
        <c:ser>
          <c:idx val="1"/>
          <c:order val="1"/>
          <c:tx>
            <c:strRef>
              <c:f>Sheet1!$A$4</c:f>
              <c:strCache>
                <c:ptCount val="1"/>
                <c:pt idx="0">
                  <c:v>Indonesia</c:v>
                </c:pt>
              </c:strCache>
            </c:strRef>
          </c:tx>
          <c:spPr>
            <a:ln w="28575" cap="rnd">
              <a:solidFill>
                <a:schemeClr val="accent2"/>
              </a:solidFill>
              <a:round/>
            </a:ln>
            <a:effectLst/>
          </c:spPr>
          <c:marker>
            <c:symbol val="none"/>
          </c:marker>
          <c:cat>
            <c:numRef>
              <c:f>Sheet1!$B$2:$AD$2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Sheet1!$B$4:$AD$4</c:f>
              <c:numCache>
                <c:formatCode>0</c:formatCode>
                <c:ptCount val="29"/>
                <c:pt idx="0">
                  <c:v>1707.8183547560423</c:v>
                </c:pt>
                <c:pt idx="1">
                  <c:v>1794.4228116905244</c:v>
                </c:pt>
                <c:pt idx="2">
                  <c:v>1878.9730440428523</c:v>
                </c:pt>
                <c:pt idx="3">
                  <c:v>1968.4164709138768</c:v>
                </c:pt>
                <c:pt idx="4">
                  <c:v>2083.3624170589001</c:v>
                </c:pt>
                <c:pt idx="5">
                  <c:v>2220.0769495206537</c:v>
                </c:pt>
                <c:pt idx="6">
                  <c:v>2358.1198072724396</c:v>
                </c:pt>
                <c:pt idx="7">
                  <c:v>2433.3407355545</c:v>
                </c:pt>
                <c:pt idx="8">
                  <c:v>2084.1428814591109</c:v>
                </c:pt>
                <c:pt idx="9">
                  <c:v>2071.5246825990043</c:v>
                </c:pt>
                <c:pt idx="10">
                  <c:v>2143.6595041251653</c:v>
                </c:pt>
                <c:pt idx="11">
                  <c:v>2191.5741769517563</c:v>
                </c:pt>
                <c:pt idx="12">
                  <c:v>2259.307703588227</c:v>
                </c:pt>
                <c:pt idx="13">
                  <c:v>2335.5940445034826</c:v>
                </c:pt>
                <c:pt idx="14">
                  <c:v>2420.3971816400099</c:v>
                </c:pt>
                <c:pt idx="15">
                  <c:v>2524.2224237595237</c:v>
                </c:pt>
                <c:pt idx="16">
                  <c:v>2627.9052453868771</c:v>
                </c:pt>
                <c:pt idx="17">
                  <c:v>2757.8936698443044</c:v>
                </c:pt>
                <c:pt idx="18">
                  <c:v>2885.3092748493395</c:v>
                </c:pt>
                <c:pt idx="19">
                  <c:v>2979.0047138996156</c:v>
                </c:pt>
                <c:pt idx="20">
                  <c:v>3122.3628152164952</c:v>
                </c:pt>
                <c:pt idx="21">
                  <c:v>3270.6194898532854</c:v>
                </c:pt>
                <c:pt idx="22">
                  <c:v>3421.2735204482874</c:v>
                </c:pt>
                <c:pt idx="23">
                  <c:v>3563.2998639428333</c:v>
                </c:pt>
                <c:pt idx="24">
                  <c:v>3692.9734461604103</c:v>
                </c:pt>
                <c:pt idx="25">
                  <c:v>3824.2748852362351</c:v>
                </c:pt>
                <c:pt idx="26">
                  <c:v>3968.0559111770508</c:v>
                </c:pt>
                <c:pt idx="27">
                  <c:v>4120.4285605839568</c:v>
                </c:pt>
                <c:pt idx="28">
                  <c:v>4284.6525354391624</c:v>
                </c:pt>
              </c:numCache>
            </c:numRef>
          </c:val>
          <c:smooth val="0"/>
          <c:extLst>
            <c:ext xmlns:c16="http://schemas.microsoft.com/office/drawing/2014/chart" uri="{C3380CC4-5D6E-409C-BE32-E72D297353CC}">
              <c16:uniqueId val="{00000001-F336-4979-846A-086A843EE587}"/>
            </c:ext>
          </c:extLst>
        </c:ser>
        <c:ser>
          <c:idx val="2"/>
          <c:order val="2"/>
          <c:tx>
            <c:strRef>
              <c:f>Sheet1!$A$5</c:f>
              <c:strCache>
                <c:ptCount val="1"/>
                <c:pt idx="0">
                  <c:v>Korea R.</c:v>
                </c:pt>
              </c:strCache>
            </c:strRef>
          </c:tx>
          <c:spPr>
            <a:ln w="28575" cap="rnd">
              <a:solidFill>
                <a:schemeClr val="accent3"/>
              </a:solidFill>
              <a:round/>
            </a:ln>
            <a:effectLst/>
          </c:spPr>
          <c:marker>
            <c:symbol val="none"/>
          </c:marker>
          <c:cat>
            <c:numRef>
              <c:f>Sheet1!$B$2:$AD$2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Sheet1!$B$5:$AD$5</c:f>
              <c:numCache>
                <c:formatCode>0</c:formatCode>
                <c:ptCount val="29"/>
                <c:pt idx="0">
                  <c:v>8464.9370501165722</c:v>
                </c:pt>
                <c:pt idx="1">
                  <c:v>9249.3887920014622</c:v>
                </c:pt>
                <c:pt idx="2">
                  <c:v>9719.062004386351</c:v>
                </c:pt>
                <c:pt idx="3">
                  <c:v>10279.547275882836</c:v>
                </c:pt>
                <c:pt idx="4">
                  <c:v>11113.513096985356</c:v>
                </c:pt>
                <c:pt idx="5">
                  <c:v>12055.231288440464</c:v>
                </c:pt>
                <c:pt idx="6">
                  <c:v>12847.770996660953</c:v>
                </c:pt>
                <c:pt idx="7">
                  <c:v>13481.62617128457</c:v>
                </c:pt>
                <c:pt idx="8">
                  <c:v>12652.353485338568</c:v>
                </c:pt>
                <c:pt idx="9">
                  <c:v>13983.412829036064</c:v>
                </c:pt>
                <c:pt idx="10">
                  <c:v>15104.521517646162</c:v>
                </c:pt>
                <c:pt idx="11">
                  <c:v>15667.378459426205</c:v>
                </c:pt>
                <c:pt idx="12">
                  <c:v>16734.845664021348</c:v>
                </c:pt>
                <c:pt idx="13">
                  <c:v>17136.661567113115</c:v>
                </c:pt>
                <c:pt idx="14">
                  <c:v>17905.225791449899</c:v>
                </c:pt>
                <c:pt idx="15">
                  <c:v>18568.362814706386</c:v>
                </c:pt>
                <c:pt idx="16">
                  <c:v>19427.189841436502</c:v>
                </c:pt>
                <c:pt idx="17">
                  <c:v>20385.320037960202</c:v>
                </c:pt>
                <c:pt idx="18">
                  <c:v>20803.5005404023</c:v>
                </c:pt>
                <c:pt idx="19">
                  <c:v>20843.134800493197</c:v>
                </c:pt>
                <c:pt idx="20">
                  <c:v>22086.952919320105</c:v>
                </c:pt>
                <c:pt idx="21">
                  <c:v>22724.705570781283</c:v>
                </c:pt>
                <c:pt idx="22">
                  <c:v>23123.761357551397</c:v>
                </c:pt>
                <c:pt idx="23">
                  <c:v>23685.406711042866</c:v>
                </c:pt>
                <c:pt idx="24">
                  <c:v>24323.572837579486</c:v>
                </c:pt>
                <c:pt idx="25">
                  <c:v>24870.770896438698</c:v>
                </c:pt>
                <c:pt idx="26">
                  <c:v>25497.921563139531</c:v>
                </c:pt>
                <c:pt idx="27">
                  <c:v>26205.132289897454</c:v>
                </c:pt>
                <c:pt idx="28">
                  <c:v>26776.784570597498</c:v>
                </c:pt>
              </c:numCache>
            </c:numRef>
          </c:val>
          <c:smooth val="0"/>
          <c:extLst>
            <c:ext xmlns:c16="http://schemas.microsoft.com/office/drawing/2014/chart" uri="{C3380CC4-5D6E-409C-BE32-E72D297353CC}">
              <c16:uniqueId val="{00000002-F336-4979-846A-086A843EE587}"/>
            </c:ext>
          </c:extLst>
        </c:ser>
        <c:ser>
          <c:idx val="3"/>
          <c:order val="3"/>
          <c:tx>
            <c:strRef>
              <c:f>Sheet1!$A$6</c:f>
              <c:strCache>
                <c:ptCount val="1"/>
                <c:pt idx="0">
                  <c:v>Malaysia</c:v>
                </c:pt>
              </c:strCache>
            </c:strRef>
          </c:tx>
          <c:spPr>
            <a:ln w="28575" cap="rnd">
              <a:solidFill>
                <a:schemeClr val="accent4"/>
              </a:solidFill>
              <a:round/>
            </a:ln>
            <a:effectLst/>
          </c:spPr>
          <c:marker>
            <c:symbol val="none"/>
          </c:marker>
          <c:cat>
            <c:numRef>
              <c:f>Sheet1!$B$2:$AD$2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Sheet1!$B$6:$AD$6</c:f>
              <c:numCache>
                <c:formatCode>0</c:formatCode>
                <c:ptCount val="29"/>
                <c:pt idx="0">
                  <c:v>4536.9668357100973</c:v>
                </c:pt>
                <c:pt idx="1">
                  <c:v>4838.5139746448785</c:v>
                </c:pt>
                <c:pt idx="2">
                  <c:v>5134.5894512454624</c:v>
                </c:pt>
                <c:pt idx="3">
                  <c:v>5503.0011499208395</c:v>
                </c:pt>
                <c:pt idx="4">
                  <c:v>5861.7477787841271</c:v>
                </c:pt>
                <c:pt idx="5">
                  <c:v>6277.6109665854092</c:v>
                </c:pt>
                <c:pt idx="6">
                  <c:v>6731.4029655410359</c:v>
                </c:pt>
                <c:pt idx="7">
                  <c:v>7041.6709387059709</c:v>
                </c:pt>
                <c:pt idx="8">
                  <c:v>6360.6555704261327</c:v>
                </c:pt>
                <c:pt idx="9">
                  <c:v>6588.1967189629786</c:v>
                </c:pt>
                <c:pt idx="10">
                  <c:v>7007.0415038168476</c:v>
                </c:pt>
                <c:pt idx="11">
                  <c:v>6890.3641479593134</c:v>
                </c:pt>
                <c:pt idx="12">
                  <c:v>7112.0555947170369</c:v>
                </c:pt>
                <c:pt idx="13">
                  <c:v>7374.3430492443003</c:v>
                </c:pt>
                <c:pt idx="14">
                  <c:v>7720.830428520163</c:v>
                </c:pt>
                <c:pt idx="15">
                  <c:v>7974.2508526778674</c:v>
                </c:pt>
                <c:pt idx="16">
                  <c:v>8255.2860438746029</c:v>
                </c:pt>
                <c:pt idx="17">
                  <c:v>8605.0175166558147</c:v>
                </c:pt>
                <c:pt idx="18">
                  <c:v>8850.0092214809356</c:v>
                </c:pt>
                <c:pt idx="19">
                  <c:v>8559.2344996317061</c:v>
                </c:pt>
                <c:pt idx="20">
                  <c:v>9040.5662511717255</c:v>
                </c:pt>
                <c:pt idx="21">
                  <c:v>9372.0075387980705</c:v>
                </c:pt>
                <c:pt idx="22">
                  <c:v>9743.1047972527667</c:v>
                </c:pt>
                <c:pt idx="23">
                  <c:v>10061.715436643701</c:v>
                </c:pt>
                <c:pt idx="24">
                  <c:v>10524.070738798348</c:v>
                </c:pt>
                <c:pt idx="25">
                  <c:v>10912.151348349467</c:v>
                </c:pt>
                <c:pt idx="26">
                  <c:v>11243.995911825476</c:v>
                </c:pt>
                <c:pt idx="27">
                  <c:v>11728.980287930955</c:v>
                </c:pt>
                <c:pt idx="28">
                  <c:v>12120.083264797362</c:v>
                </c:pt>
              </c:numCache>
            </c:numRef>
          </c:val>
          <c:smooth val="0"/>
          <c:extLst>
            <c:ext xmlns:c16="http://schemas.microsoft.com/office/drawing/2014/chart" uri="{C3380CC4-5D6E-409C-BE32-E72D297353CC}">
              <c16:uniqueId val="{00000003-F336-4979-846A-086A843EE587}"/>
            </c:ext>
          </c:extLst>
        </c:ser>
        <c:ser>
          <c:idx val="4"/>
          <c:order val="4"/>
          <c:tx>
            <c:strRef>
              <c:f>Sheet1!$A$7</c:f>
              <c:strCache>
                <c:ptCount val="1"/>
                <c:pt idx="0">
                  <c:v>United States</c:v>
                </c:pt>
              </c:strCache>
            </c:strRef>
          </c:tx>
          <c:spPr>
            <a:ln w="28575" cap="rnd">
              <a:solidFill>
                <a:schemeClr val="accent5"/>
              </a:solidFill>
              <a:round/>
            </a:ln>
            <a:effectLst/>
          </c:spPr>
          <c:marker>
            <c:symbol val="none"/>
          </c:marker>
          <c:cat>
            <c:numRef>
              <c:f>Sheet1!$B$2:$AD$2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Sheet1!$B$7:$AD$7</c:f>
              <c:numCache>
                <c:formatCode>0</c:formatCode>
                <c:ptCount val="29"/>
                <c:pt idx="0">
                  <c:v>36059.301631441544</c:v>
                </c:pt>
                <c:pt idx="1">
                  <c:v>35542.14110524227</c:v>
                </c:pt>
                <c:pt idx="2">
                  <c:v>36287.322862268593</c:v>
                </c:pt>
                <c:pt idx="3">
                  <c:v>36797.797647597457</c:v>
                </c:pt>
                <c:pt idx="4">
                  <c:v>37813.758177896168</c:v>
                </c:pt>
                <c:pt idx="5">
                  <c:v>38369.161843361719</c:v>
                </c:pt>
                <c:pt idx="6">
                  <c:v>39356.091799896611</c:v>
                </c:pt>
                <c:pt idx="7">
                  <c:v>40614.405608638604</c:v>
                </c:pt>
                <c:pt idx="8">
                  <c:v>41942.709509333537</c:v>
                </c:pt>
                <c:pt idx="9">
                  <c:v>43434.692674690334</c:v>
                </c:pt>
                <c:pt idx="10">
                  <c:v>44726.965397829255</c:v>
                </c:pt>
                <c:pt idx="11">
                  <c:v>44728.597475227376</c:v>
                </c:pt>
                <c:pt idx="12">
                  <c:v>45087.367278531732</c:v>
                </c:pt>
                <c:pt idx="13">
                  <c:v>45980.514584919001</c:v>
                </c:pt>
                <c:pt idx="14">
                  <c:v>47287.593772017965</c:v>
                </c:pt>
                <c:pt idx="15">
                  <c:v>48499.812376290814</c:v>
                </c:pt>
                <c:pt idx="16">
                  <c:v>49405.767295845624</c:v>
                </c:pt>
                <c:pt idx="17">
                  <c:v>49856.281491190173</c:v>
                </c:pt>
                <c:pt idx="18">
                  <c:v>49319.478864995661</c:v>
                </c:pt>
                <c:pt idx="19">
                  <c:v>47648.813250391577</c:v>
                </c:pt>
                <c:pt idx="20">
                  <c:v>48467.515776925888</c:v>
                </c:pt>
                <c:pt idx="21">
                  <c:v>48866.053277068189</c:v>
                </c:pt>
                <c:pt idx="22">
                  <c:v>49603.253473628276</c:v>
                </c:pt>
                <c:pt idx="23">
                  <c:v>50171.237133096285</c:v>
                </c:pt>
                <c:pt idx="24">
                  <c:v>51028.824895264712</c:v>
                </c:pt>
                <c:pt idx="25">
                  <c:v>52116.738812774063</c:v>
                </c:pt>
                <c:pt idx="26">
                  <c:v>52555.518031500731</c:v>
                </c:pt>
                <c:pt idx="27">
                  <c:v>53382.764823485901</c:v>
                </c:pt>
                <c:pt idx="28">
                  <c:v>54659.198268346205</c:v>
                </c:pt>
              </c:numCache>
            </c:numRef>
          </c:val>
          <c:smooth val="0"/>
          <c:extLst>
            <c:ext xmlns:c16="http://schemas.microsoft.com/office/drawing/2014/chart" uri="{C3380CC4-5D6E-409C-BE32-E72D297353CC}">
              <c16:uniqueId val="{00000004-F336-4979-846A-086A843EE587}"/>
            </c:ext>
          </c:extLst>
        </c:ser>
        <c:ser>
          <c:idx val="5"/>
          <c:order val="5"/>
          <c:tx>
            <c:strRef>
              <c:f>Sheet1!$A$8</c:f>
              <c:strCache>
                <c:ptCount val="1"/>
                <c:pt idx="0">
                  <c:v>Vietnam</c:v>
                </c:pt>
              </c:strCache>
            </c:strRef>
          </c:tx>
          <c:spPr>
            <a:ln w="28575" cap="rnd">
              <a:solidFill>
                <a:schemeClr val="accent6"/>
              </a:solidFill>
              <a:round/>
            </a:ln>
            <a:effectLst/>
          </c:spPr>
          <c:marker>
            <c:symbol val="none"/>
          </c:marker>
          <c:cat>
            <c:numRef>
              <c:f>Sheet1!$B$2:$AD$2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Sheet1!$B$8:$AD$8</c:f>
              <c:numCache>
                <c:formatCode>0</c:formatCode>
                <c:ptCount val="29"/>
                <c:pt idx="0">
                  <c:v>433.28393680375729</c:v>
                </c:pt>
                <c:pt idx="1">
                  <c:v>449.53665320780971</c:v>
                </c:pt>
                <c:pt idx="2">
                  <c:v>478.43689536544179</c:v>
                </c:pt>
                <c:pt idx="3">
                  <c:v>506.92729739022224</c:v>
                </c:pt>
                <c:pt idx="4">
                  <c:v>541.61459516331331</c:v>
                </c:pt>
                <c:pt idx="5">
                  <c:v>583.31408457977614</c:v>
                </c:pt>
                <c:pt idx="6">
                  <c:v>628.08414711209059</c:v>
                </c:pt>
                <c:pt idx="7">
                  <c:v>669.91165965125197</c:v>
                </c:pt>
                <c:pt idx="8">
                  <c:v>699.61694211845054</c:v>
                </c:pt>
                <c:pt idx="9">
                  <c:v>724.47978295680844</c:v>
                </c:pt>
                <c:pt idx="10">
                  <c:v>765.18565093261475</c:v>
                </c:pt>
                <c:pt idx="11">
                  <c:v>804.19886166993319</c:v>
                </c:pt>
                <c:pt idx="12">
                  <c:v>846.72629195559091</c:v>
                </c:pt>
                <c:pt idx="13">
                  <c:v>896.70437575345716</c:v>
                </c:pt>
                <c:pt idx="14">
                  <c:v>955.44726709164433</c:v>
                </c:pt>
                <c:pt idx="15">
                  <c:v>1018.1211238233176</c:v>
                </c:pt>
                <c:pt idx="16">
                  <c:v>1079.0624884269498</c:v>
                </c:pt>
                <c:pt idx="17">
                  <c:v>1145.1400377197797</c:v>
                </c:pt>
                <c:pt idx="18">
                  <c:v>1198.4172135026195</c:v>
                </c:pt>
                <c:pt idx="19">
                  <c:v>1250.7957605758729</c:v>
                </c:pt>
                <c:pt idx="20">
                  <c:v>1317.8907061783557</c:v>
                </c:pt>
                <c:pt idx="21">
                  <c:v>1385.8903846689188</c:v>
                </c:pt>
                <c:pt idx="22">
                  <c:v>1443.4926148887207</c:v>
                </c:pt>
                <c:pt idx="23">
                  <c:v>1505.8109488291352</c:v>
                </c:pt>
                <c:pt idx="24">
                  <c:v>1579.1891019370012</c:v>
                </c:pt>
                <c:pt idx="25">
                  <c:v>1667.1718910463003</c:v>
                </c:pt>
                <c:pt idx="26">
                  <c:v>1752.5319461337679</c:v>
                </c:pt>
                <c:pt idx="27">
                  <c:v>1852.9630373261809</c:v>
                </c:pt>
                <c:pt idx="28">
                  <c:v>1964.4759908863041</c:v>
                </c:pt>
              </c:numCache>
            </c:numRef>
          </c:val>
          <c:smooth val="0"/>
          <c:extLst>
            <c:ext xmlns:c16="http://schemas.microsoft.com/office/drawing/2014/chart" uri="{C3380CC4-5D6E-409C-BE32-E72D297353CC}">
              <c16:uniqueId val="{00000005-F336-4979-846A-086A843EE587}"/>
            </c:ext>
          </c:extLst>
        </c:ser>
        <c:dLbls>
          <c:showLegendKey val="0"/>
          <c:showVal val="0"/>
          <c:showCatName val="0"/>
          <c:showSerName val="0"/>
          <c:showPercent val="0"/>
          <c:showBubbleSize val="0"/>
        </c:dLbls>
        <c:smooth val="0"/>
        <c:axId val="71985024"/>
        <c:axId val="71999488"/>
      </c:lineChart>
      <c:catAx>
        <c:axId val="719850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999488"/>
        <c:crosses val="autoZero"/>
        <c:auto val="1"/>
        <c:lblAlgn val="ctr"/>
        <c:lblOffset val="100"/>
        <c:noMultiLvlLbl val="0"/>
      </c:catAx>
      <c:valAx>
        <c:axId val="7199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GDP/Kapita (USD2010 Prices)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98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Sheet1!$BE$3:$BE$28</c:f>
              <c:numCache>
                <c:formatCode>0.0</c:formatCode>
                <c:ptCount val="26"/>
                <c:pt idx="0">
                  <c:v>6.0713932562926081</c:v>
                </c:pt>
                <c:pt idx="1">
                  <c:v>6.1082173927626213</c:v>
                </c:pt>
                <c:pt idx="2">
                  <c:v>6.1705243220820423</c:v>
                </c:pt>
                <c:pt idx="3">
                  <c:v>6.2283675956563362</c:v>
                </c:pt>
                <c:pt idx="4">
                  <c:v>6.2945546694685577</c:v>
                </c:pt>
                <c:pt idx="5">
                  <c:v>6.3687257798417676</c:v>
                </c:pt>
                <c:pt idx="6">
                  <c:v>6.4426741497087479</c:v>
                </c:pt>
                <c:pt idx="7">
                  <c:v>6.5071458524250794</c:v>
                </c:pt>
                <c:pt idx="8">
                  <c:v>6.5505329597157882</c:v>
                </c:pt>
                <c:pt idx="9">
                  <c:v>6.5854538565498695</c:v>
                </c:pt>
                <c:pt idx="10">
                  <c:v>6.6401184853419419</c:v>
                </c:pt>
                <c:pt idx="11">
                  <c:v>6.6898465789808652</c:v>
                </c:pt>
                <c:pt idx="12">
                  <c:v>6.7413774924344469</c:v>
                </c:pt>
                <c:pt idx="13">
                  <c:v>6.7987262377871316</c:v>
                </c:pt>
                <c:pt idx="14">
                  <c:v>6.8621795733469488</c:v>
                </c:pt>
                <c:pt idx="15">
                  <c:v>6.9257141721773667</c:v>
                </c:pt>
                <c:pt idx="16">
                  <c:v>6.9838478768592145</c:v>
                </c:pt>
                <c:pt idx="17">
                  <c:v>7.0432822121952503</c:v>
                </c:pt>
                <c:pt idx="18">
                  <c:v>7.0887569763969616</c:v>
                </c:pt>
                <c:pt idx="19">
                  <c:v>7.1315352362078368</c:v>
                </c:pt>
                <c:pt idx="20">
                  <c:v>7.1837877876319265</c:v>
                </c:pt>
                <c:pt idx="21">
                  <c:v>7.2340980890818027</c:v>
                </c:pt>
                <c:pt idx="22">
                  <c:v>7.2748208829754022</c:v>
                </c:pt>
                <c:pt idx="23">
                  <c:v>7.317086868494072</c:v>
                </c:pt>
                <c:pt idx="24">
                  <c:v>7.3646667676529987</c:v>
                </c:pt>
                <c:pt idx="25">
                  <c:v>7.4188839914398894</c:v>
                </c:pt>
              </c:numCache>
            </c:numRef>
          </c:xVal>
          <c:yVal>
            <c:numRef>
              <c:f>Sheet1!$BF$3:$BF$28</c:f>
              <c:numCache>
                <c:formatCode>0.0</c:formatCode>
                <c:ptCount val="26"/>
                <c:pt idx="0">
                  <c:v>76.081644655317035</c:v>
                </c:pt>
                <c:pt idx="1">
                  <c:v>75.637436584781184</c:v>
                </c:pt>
                <c:pt idx="2">
                  <c:v>74.701971669987017</c:v>
                </c:pt>
                <c:pt idx="3">
                  <c:v>70.812690168929691</c:v>
                </c:pt>
                <c:pt idx="4">
                  <c:v>67.986007933132399</c:v>
                </c:pt>
                <c:pt idx="5">
                  <c:v>65.125783605662789</c:v>
                </c:pt>
                <c:pt idx="6">
                  <c:v>62.866009269251897</c:v>
                </c:pt>
                <c:pt idx="7">
                  <c:v>60.792373608957611</c:v>
                </c:pt>
                <c:pt idx="8">
                  <c:v>59.499344112075207</c:v>
                </c:pt>
                <c:pt idx="9">
                  <c:v>59.567003108782494</c:v>
                </c:pt>
                <c:pt idx="10">
                  <c:v>57.963700725661901</c:v>
                </c:pt>
                <c:pt idx="11">
                  <c:v>56.357749316475903</c:v>
                </c:pt>
                <c:pt idx="12">
                  <c:v>52.413329387213892</c:v>
                </c:pt>
                <c:pt idx="13">
                  <c:v>51.023855566306999</c:v>
                </c:pt>
                <c:pt idx="14">
                  <c:v>45.989523815720702</c:v>
                </c:pt>
                <c:pt idx="15">
                  <c:v>44.356963060940188</c:v>
                </c:pt>
                <c:pt idx="16">
                  <c:v>44.461117635313897</c:v>
                </c:pt>
                <c:pt idx="17">
                  <c:v>42.102177942060408</c:v>
                </c:pt>
                <c:pt idx="18">
                  <c:v>39.458993100984806</c:v>
                </c:pt>
                <c:pt idx="19">
                  <c:v>37.166813682916299</c:v>
                </c:pt>
                <c:pt idx="20">
                  <c:v>34.795898823932205</c:v>
                </c:pt>
                <c:pt idx="21">
                  <c:v>36.52695938042401</c:v>
                </c:pt>
                <c:pt idx="22">
                  <c:v>38.114366025529101</c:v>
                </c:pt>
                <c:pt idx="23">
                  <c:v>37.391550733297692</c:v>
                </c:pt>
                <c:pt idx="24">
                  <c:v>37.035472630560911</c:v>
                </c:pt>
                <c:pt idx="25">
                  <c:v>34.998569838208503</c:v>
                </c:pt>
              </c:numCache>
            </c:numRef>
          </c:yVal>
          <c:smooth val="0"/>
          <c:extLst>
            <c:ext xmlns:c16="http://schemas.microsoft.com/office/drawing/2014/chart" uri="{C3380CC4-5D6E-409C-BE32-E72D297353CC}">
              <c16:uniqueId val="{00000000-6265-48F0-BA34-962F1A3E133A}"/>
            </c:ext>
          </c:extLst>
        </c:ser>
        <c:dLbls>
          <c:showLegendKey val="0"/>
          <c:showVal val="0"/>
          <c:showCatName val="0"/>
          <c:showSerName val="0"/>
          <c:showPercent val="0"/>
          <c:showBubbleSize val="0"/>
        </c:dLbls>
        <c:axId val="69777280"/>
        <c:axId val="65630208"/>
      </c:scatterChart>
      <c:valAx>
        <c:axId val="69777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5630208"/>
        <c:crosses val="autoZero"/>
        <c:crossBetween val="midCat"/>
      </c:valAx>
      <c:valAx>
        <c:axId val="6563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Renewable Energy in Total Energy Consumption (%)</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77728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Sheet1!$AK$69:$AK$97</c:f>
              <c:numCache>
                <c:formatCode>0.0</c:formatCode>
                <c:ptCount val="29"/>
                <c:pt idx="0">
                  <c:v>6.5918940717757479</c:v>
                </c:pt>
                <c:pt idx="1">
                  <c:v>6.6671217391742692</c:v>
                </c:pt>
                <c:pt idx="2">
                  <c:v>6.787789015615826</c:v>
                </c:pt>
                <c:pt idx="3">
                  <c:v>6.9061587946220397</c:v>
                </c:pt>
                <c:pt idx="4">
                  <c:v>7.0175352961414088</c:v>
                </c:pt>
                <c:pt idx="5">
                  <c:v>7.1105727042589715</c:v>
                </c:pt>
                <c:pt idx="6">
                  <c:v>7.1947500974001777</c:v>
                </c:pt>
                <c:pt idx="7">
                  <c:v>7.272808204303864</c:v>
                </c:pt>
                <c:pt idx="8">
                  <c:v>7.3386690350481807</c:v>
                </c:pt>
                <c:pt idx="9">
                  <c:v>7.4038879811498504</c:v>
                </c:pt>
                <c:pt idx="10">
                  <c:v>7.4775101363989709</c:v>
                </c:pt>
                <c:pt idx="11">
                  <c:v>7.5503497486190732</c:v>
                </c:pt>
                <c:pt idx="12">
                  <c:v>7.6310253180990255</c:v>
                </c:pt>
                <c:pt idx="13">
                  <c:v>7.7204305000492264</c:v>
                </c:pt>
                <c:pt idx="14">
                  <c:v>7.810811963208355</c:v>
                </c:pt>
                <c:pt idx="15">
                  <c:v>7.9128499361566975</c:v>
                </c:pt>
                <c:pt idx="16">
                  <c:v>8.0269982521857877</c:v>
                </c:pt>
                <c:pt idx="17">
                  <c:v>8.1548314584418051</c:v>
                </c:pt>
                <c:pt idx="18">
                  <c:v>8.2418699960012702</c:v>
                </c:pt>
                <c:pt idx="19">
                  <c:v>8.3267351782340366</c:v>
                </c:pt>
                <c:pt idx="20">
                  <c:v>8.422982198369235</c:v>
                </c:pt>
                <c:pt idx="21">
                  <c:v>8.5094099178892186</c:v>
                </c:pt>
                <c:pt idx="22">
                  <c:v>8.5801980570113709</c:v>
                </c:pt>
                <c:pt idx="23">
                  <c:v>8.6500772524079075</c:v>
                </c:pt>
                <c:pt idx="24">
                  <c:v>8.7154681166353374</c:v>
                </c:pt>
                <c:pt idx="25">
                  <c:v>8.7771601149563949</c:v>
                </c:pt>
                <c:pt idx="26">
                  <c:v>8.8369399661761641</c:v>
                </c:pt>
                <c:pt idx="27">
                  <c:v>8.8967338618992144</c:v>
                </c:pt>
                <c:pt idx="28">
                  <c:v>8.9557783291543238</c:v>
                </c:pt>
              </c:numCache>
            </c:numRef>
          </c:xVal>
          <c:yVal>
            <c:numRef>
              <c:f>Sheet1!$AL$69:$AL$97</c:f>
              <c:numCache>
                <c:formatCode>0.0</c:formatCode>
                <c:ptCount val="29"/>
                <c:pt idx="0">
                  <c:v>2.5799999236999995</c:v>
                </c:pt>
                <c:pt idx="1">
                  <c:v>2.5999999045999997</c:v>
                </c:pt>
                <c:pt idx="2">
                  <c:v>2.6199998856</c:v>
                </c:pt>
                <c:pt idx="3">
                  <c:v>2.6300001143999996</c:v>
                </c:pt>
                <c:pt idx="4">
                  <c:v>2.6300001143999996</c:v>
                </c:pt>
                <c:pt idx="5">
                  <c:v>2.6099998951000001</c:v>
                </c:pt>
                <c:pt idx="6">
                  <c:v>2.5499999523000003</c:v>
                </c:pt>
                <c:pt idx="7">
                  <c:v>2.5499999523000003</c:v>
                </c:pt>
                <c:pt idx="8">
                  <c:v>2.5299999714000001</c:v>
                </c:pt>
                <c:pt idx="9">
                  <c:v>2.5199999808999998</c:v>
                </c:pt>
                <c:pt idx="10">
                  <c:v>2.5199999808999998</c:v>
                </c:pt>
                <c:pt idx="11">
                  <c:v>2.5199999808999998</c:v>
                </c:pt>
                <c:pt idx="12">
                  <c:v>2.4500000477000001</c:v>
                </c:pt>
                <c:pt idx="13">
                  <c:v>2.2000000000000002</c:v>
                </c:pt>
                <c:pt idx="14">
                  <c:v>3</c:v>
                </c:pt>
                <c:pt idx="15">
                  <c:v>2.4499999999999997</c:v>
                </c:pt>
                <c:pt idx="16">
                  <c:v>2.23</c:v>
                </c:pt>
                <c:pt idx="17">
                  <c:v>2.9</c:v>
                </c:pt>
                <c:pt idx="18">
                  <c:v>3.5</c:v>
                </c:pt>
                <c:pt idx="19">
                  <c:v>4.2</c:v>
                </c:pt>
                <c:pt idx="20">
                  <c:v>3.56</c:v>
                </c:pt>
                <c:pt idx="21">
                  <c:v>3.8</c:v>
                </c:pt>
                <c:pt idx="22">
                  <c:v>4.2</c:v>
                </c:pt>
                <c:pt idx="23" formatCode="General">
                  <c:v>4.5</c:v>
                </c:pt>
                <c:pt idx="24" formatCode="General">
                  <c:v>4.5999999999999996</c:v>
                </c:pt>
                <c:pt idx="25" formatCode="General">
                  <c:v>4.5999999999999996</c:v>
                </c:pt>
                <c:pt idx="26" formatCode="General">
                  <c:v>4.7</c:v>
                </c:pt>
                <c:pt idx="27" formatCode="General">
                  <c:v>4.9000000000000004</c:v>
                </c:pt>
                <c:pt idx="28" formatCode="General">
                  <c:v>5.0999999999999996</c:v>
                </c:pt>
              </c:numCache>
            </c:numRef>
          </c:yVal>
          <c:smooth val="0"/>
          <c:extLst>
            <c:ext xmlns:c16="http://schemas.microsoft.com/office/drawing/2014/chart" uri="{C3380CC4-5D6E-409C-BE32-E72D297353CC}">
              <c16:uniqueId val="{00000000-5656-46F2-82F1-BED7E4A87203}"/>
            </c:ext>
          </c:extLst>
        </c:ser>
        <c:dLbls>
          <c:showLegendKey val="0"/>
          <c:showVal val="0"/>
          <c:showCatName val="0"/>
          <c:showSerName val="0"/>
          <c:showPercent val="0"/>
          <c:showBubbleSize val="0"/>
        </c:dLbls>
        <c:axId val="69751552"/>
        <c:axId val="69753472"/>
      </c:scatterChart>
      <c:valAx>
        <c:axId val="69751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53472"/>
        <c:crosses val="autoZero"/>
        <c:crossBetween val="midCat"/>
      </c:valAx>
      <c:valAx>
        <c:axId val="69753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Beds/1000 People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515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Sheet1!$AO$69:$AO$97</c:f>
              <c:numCache>
                <c:formatCode>0.0</c:formatCode>
                <c:ptCount val="29"/>
                <c:pt idx="0">
                  <c:v>7.4429720190185389</c:v>
                </c:pt>
                <c:pt idx="1">
                  <c:v>7.4924386958372544</c:v>
                </c:pt>
                <c:pt idx="2">
                  <c:v>7.5384806534046822</c:v>
                </c:pt>
                <c:pt idx="3">
                  <c:v>7.5849846766228746</c:v>
                </c:pt>
                <c:pt idx="4">
                  <c:v>7.6417384141531688</c:v>
                </c:pt>
                <c:pt idx="5">
                  <c:v>7.705297136211855</c:v>
                </c:pt>
                <c:pt idx="6">
                  <c:v>7.7656198886583452</c:v>
                </c:pt>
                <c:pt idx="7">
                  <c:v>7.7970203804724454</c:v>
                </c:pt>
                <c:pt idx="8">
                  <c:v>7.6421129616838499</c:v>
                </c:pt>
                <c:pt idx="9">
                  <c:v>7.6360401767730464</c:v>
                </c:pt>
                <c:pt idx="10">
                  <c:v>7.6702696962040573</c:v>
                </c:pt>
                <c:pt idx="11">
                  <c:v>7.6923753668570045</c:v>
                </c:pt>
                <c:pt idx="12">
                  <c:v>7.7228137194930682</c:v>
                </c:pt>
                <c:pt idx="13">
                  <c:v>7.7560215465275055</c:v>
                </c:pt>
                <c:pt idx="14">
                  <c:v>7.791686930328388</c:v>
                </c:pt>
                <c:pt idx="15">
                  <c:v>7.8336883432964903</c:v>
                </c:pt>
                <c:pt idx="16">
                  <c:v>7.8739423231656174</c:v>
                </c:pt>
                <c:pt idx="17">
                  <c:v>7.922222504254103</c:v>
                </c:pt>
                <c:pt idx="18">
                  <c:v>7.9673873741842236</c:v>
                </c:pt>
                <c:pt idx="19">
                  <c:v>7.9993445350885386</c:v>
                </c:pt>
                <c:pt idx="20">
                  <c:v>8.0463453067564483</c:v>
                </c:pt>
                <c:pt idx="21">
                  <c:v>8.0927346923869052</c:v>
                </c:pt>
                <c:pt idx="22">
                  <c:v>8.1377681351425935</c:v>
                </c:pt>
                <c:pt idx="23">
                  <c:v>8.178442322587367</c:v>
                </c:pt>
                <c:pt idx="24">
                  <c:v>8.214187224510006</c:v>
                </c:pt>
                <c:pt idx="25">
                  <c:v>8.2491241558022423</c:v>
                </c:pt>
                <c:pt idx="26">
                  <c:v>8.286031558823904</c:v>
                </c:pt>
                <c:pt idx="27">
                  <c:v>8.3237124564931229</c:v>
                </c:pt>
                <c:pt idx="28">
                  <c:v>8.3627947391650679</c:v>
                </c:pt>
              </c:numCache>
            </c:numRef>
          </c:xVal>
          <c:yVal>
            <c:numRef>
              <c:f>Sheet1!$AP$69:$AP$97</c:f>
              <c:numCache>
                <c:formatCode>0.0</c:formatCode>
                <c:ptCount val="29"/>
                <c:pt idx="0">
                  <c:v>0.66519999500000015</c:v>
                </c:pt>
                <c:pt idx="1">
                  <c:v>0.66860002280000019</c:v>
                </c:pt>
                <c:pt idx="2">
                  <c:v>0.66500002150000015</c:v>
                </c:pt>
                <c:pt idx="3">
                  <c:v>0.6575999856000001</c:v>
                </c:pt>
                <c:pt idx="4">
                  <c:v>0.66009998320000018</c:v>
                </c:pt>
                <c:pt idx="5">
                  <c:v>0.70000000000000007</c:v>
                </c:pt>
                <c:pt idx="6">
                  <c:v>0.70000000000000007</c:v>
                </c:pt>
                <c:pt idx="7">
                  <c:v>0.60000000000000009</c:v>
                </c:pt>
                <c:pt idx="8">
                  <c:v>0.60000000000000009</c:v>
                </c:pt>
                <c:pt idx="9">
                  <c:v>0.60000000000000009</c:v>
                </c:pt>
                <c:pt idx="10">
                  <c:v>0.60000000000000009</c:v>
                </c:pt>
                <c:pt idx="11">
                  <c:v>0.60000000000000009</c:v>
                </c:pt>
                <c:pt idx="12">
                  <c:v>0.60000000000000009</c:v>
                </c:pt>
                <c:pt idx="13">
                  <c:v>0.60000000000000009</c:v>
                </c:pt>
                <c:pt idx="14">
                  <c:v>0.60000000000000009</c:v>
                </c:pt>
                <c:pt idx="15">
                  <c:v>0.60000000000000009</c:v>
                </c:pt>
                <c:pt idx="16">
                  <c:v>0.60000000000000009</c:v>
                </c:pt>
                <c:pt idx="17">
                  <c:v>0.60000000000000009</c:v>
                </c:pt>
                <c:pt idx="18">
                  <c:v>0.60000000000000009</c:v>
                </c:pt>
                <c:pt idx="19">
                  <c:v>0.60000000000000009</c:v>
                </c:pt>
                <c:pt idx="20">
                  <c:v>0.60000000000000009</c:v>
                </c:pt>
                <c:pt idx="21">
                  <c:v>0.70000000000000007</c:v>
                </c:pt>
                <c:pt idx="22">
                  <c:v>0.9</c:v>
                </c:pt>
                <c:pt idx="23">
                  <c:v>1</c:v>
                </c:pt>
                <c:pt idx="24">
                  <c:v>1.1000000000000001</c:v>
                </c:pt>
                <c:pt idx="25">
                  <c:v>1.2</c:v>
                </c:pt>
                <c:pt idx="26" formatCode="General">
                  <c:v>1.2</c:v>
                </c:pt>
                <c:pt idx="27" formatCode="General">
                  <c:v>1.2</c:v>
                </c:pt>
                <c:pt idx="28" formatCode="General">
                  <c:v>1.2</c:v>
                </c:pt>
              </c:numCache>
            </c:numRef>
          </c:yVal>
          <c:smooth val="0"/>
          <c:extLst>
            <c:ext xmlns:c16="http://schemas.microsoft.com/office/drawing/2014/chart" uri="{C3380CC4-5D6E-409C-BE32-E72D297353CC}">
              <c16:uniqueId val="{00000000-1586-49C9-910F-350F99A798CE}"/>
            </c:ext>
          </c:extLst>
        </c:ser>
        <c:dLbls>
          <c:showLegendKey val="0"/>
          <c:showVal val="0"/>
          <c:showCatName val="0"/>
          <c:showSerName val="0"/>
          <c:showPercent val="0"/>
          <c:showBubbleSize val="0"/>
        </c:dLbls>
        <c:axId val="69877120"/>
        <c:axId val="69895680"/>
      </c:scatterChart>
      <c:valAx>
        <c:axId val="69877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895680"/>
        <c:crosses val="autoZero"/>
        <c:crossBetween val="midCat"/>
      </c:valAx>
      <c:valAx>
        <c:axId val="69895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Beds/1000 People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87712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Sheet1!$AS$69:$AS$97</c:f>
              <c:numCache>
                <c:formatCode>0.0</c:formatCode>
                <c:ptCount val="29"/>
                <c:pt idx="0">
                  <c:v>9.0436878580501077</c:v>
                </c:pt>
                <c:pt idx="1">
                  <c:v>9.132312751782937</c:v>
                </c:pt>
                <c:pt idx="2">
                  <c:v>9.1818443911915608</c:v>
                </c:pt>
                <c:pt idx="3">
                  <c:v>9.237911498728387</c:v>
                </c:pt>
                <c:pt idx="4">
                  <c:v>9.3159170429994376</c:v>
                </c:pt>
                <c:pt idx="5">
                  <c:v>9.3972539765316316</c:v>
                </c:pt>
                <c:pt idx="6">
                  <c:v>9.4609256119820007</c:v>
                </c:pt>
                <c:pt idx="7">
                  <c:v>9.5090830130423516</c:v>
                </c:pt>
                <c:pt idx="8">
                  <c:v>9.4455985231230297</c:v>
                </c:pt>
                <c:pt idx="9">
                  <c:v>9.5456271082434601</c:v>
                </c:pt>
                <c:pt idx="10">
                  <c:v>9.6227494162350435</c:v>
                </c:pt>
                <c:pt idx="11">
                  <c:v>9.6593360245724078</c:v>
                </c:pt>
                <c:pt idx="12">
                  <c:v>9.7252483912558034</c:v>
                </c:pt>
                <c:pt idx="13">
                  <c:v>9.7489753987999759</c:v>
                </c:pt>
                <c:pt idx="14">
                  <c:v>9.7928478928780098</c:v>
                </c:pt>
                <c:pt idx="15">
                  <c:v>9.8292144875472172</c:v>
                </c:pt>
                <c:pt idx="16">
                  <c:v>9.874428902031827</c:v>
                </c:pt>
                <c:pt idx="17">
                  <c:v>9.9225703148093025</c:v>
                </c:pt>
                <c:pt idx="18">
                  <c:v>9.9428765467410098</c:v>
                </c:pt>
                <c:pt idx="19">
                  <c:v>9.9447799068435447</c:v>
                </c:pt>
                <c:pt idx="20">
                  <c:v>10.002742347529809</c:v>
                </c:pt>
                <c:pt idx="21">
                  <c:v>10.031207962780503</c:v>
                </c:pt>
                <c:pt idx="22">
                  <c:v>10.048615998029385</c:v>
                </c:pt>
                <c:pt idx="23">
                  <c:v>10.072614386882066</c:v>
                </c:pt>
                <c:pt idx="24">
                  <c:v>10.099201234729916</c:v>
                </c:pt>
                <c:pt idx="25">
                  <c:v>10.121448533359221</c:v>
                </c:pt>
                <c:pt idx="26">
                  <c:v>10.146352220496752</c:v>
                </c:pt>
                <c:pt idx="27">
                  <c:v>10.173710559492843</c:v>
                </c:pt>
                <c:pt idx="28">
                  <c:v>10.19529054372412</c:v>
                </c:pt>
              </c:numCache>
            </c:numRef>
          </c:xVal>
          <c:yVal>
            <c:numRef>
              <c:f>Sheet1!$AT$69:$AT$97</c:f>
              <c:numCache>
                <c:formatCode>0.0</c:formatCode>
                <c:ptCount val="29"/>
                <c:pt idx="0">
                  <c:v>3.0999999045999997</c:v>
                </c:pt>
                <c:pt idx="1">
                  <c:v>3.2999999523000003</c:v>
                </c:pt>
                <c:pt idx="2">
                  <c:v>3.5</c:v>
                </c:pt>
                <c:pt idx="3">
                  <c:v>3.7000000477000006</c:v>
                </c:pt>
                <c:pt idx="4">
                  <c:v>4.0999999045999997</c:v>
                </c:pt>
                <c:pt idx="5">
                  <c:v>4.4000000954000011</c:v>
                </c:pt>
                <c:pt idx="6">
                  <c:v>4.5999999045999997</c:v>
                </c:pt>
                <c:pt idx="7">
                  <c:v>4.8000001906999996</c:v>
                </c:pt>
                <c:pt idx="8">
                  <c:v>5.0999999045999997</c:v>
                </c:pt>
                <c:pt idx="9">
                  <c:v>5.5999999045999997</c:v>
                </c:pt>
                <c:pt idx="10">
                  <c:v>6.0999999045999997</c:v>
                </c:pt>
                <c:pt idx="11">
                  <c:v>6.0999999045999997</c:v>
                </c:pt>
                <c:pt idx="12">
                  <c:v>6.6</c:v>
                </c:pt>
                <c:pt idx="13">
                  <c:v>7.0999999045999997</c:v>
                </c:pt>
                <c:pt idx="14">
                  <c:v>8.6</c:v>
                </c:pt>
                <c:pt idx="15">
                  <c:v>8.6</c:v>
                </c:pt>
                <c:pt idx="16">
                  <c:v>8.6399999999999988</c:v>
                </c:pt>
                <c:pt idx="17">
                  <c:v>10</c:v>
                </c:pt>
                <c:pt idx="18">
                  <c:v>12.3</c:v>
                </c:pt>
                <c:pt idx="19">
                  <c:v>10.3</c:v>
                </c:pt>
                <c:pt idx="20">
                  <c:v>10.3</c:v>
                </c:pt>
                <c:pt idx="21">
                  <c:v>10.3</c:v>
                </c:pt>
                <c:pt idx="22">
                  <c:v>10.3</c:v>
                </c:pt>
                <c:pt idx="23">
                  <c:v>10.7</c:v>
                </c:pt>
                <c:pt idx="24">
                  <c:v>11.1</c:v>
                </c:pt>
                <c:pt idx="25">
                  <c:v>11.5</c:v>
                </c:pt>
                <c:pt idx="26" formatCode="General">
                  <c:v>11.7</c:v>
                </c:pt>
                <c:pt idx="27" formatCode="General">
                  <c:v>11.9</c:v>
                </c:pt>
                <c:pt idx="28" formatCode="General">
                  <c:v>12</c:v>
                </c:pt>
              </c:numCache>
            </c:numRef>
          </c:yVal>
          <c:smooth val="0"/>
          <c:extLst>
            <c:ext xmlns:c16="http://schemas.microsoft.com/office/drawing/2014/chart" uri="{C3380CC4-5D6E-409C-BE32-E72D297353CC}">
              <c16:uniqueId val="{00000000-54CC-4AA5-934A-C28F4559004C}"/>
            </c:ext>
          </c:extLst>
        </c:ser>
        <c:dLbls>
          <c:showLegendKey val="0"/>
          <c:showVal val="0"/>
          <c:showCatName val="0"/>
          <c:showSerName val="0"/>
          <c:showPercent val="0"/>
          <c:showBubbleSize val="0"/>
        </c:dLbls>
        <c:axId val="71788800"/>
        <c:axId val="70021504"/>
      </c:scatterChart>
      <c:valAx>
        <c:axId val="71788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021504"/>
        <c:crosses val="autoZero"/>
        <c:crossBetween val="midCat"/>
      </c:valAx>
      <c:valAx>
        <c:axId val="70021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Beds/1000 People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78880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Sheet1!$AW$69:$AW$97</c:f>
              <c:numCache>
                <c:formatCode>0.0</c:formatCode>
                <c:ptCount val="29"/>
                <c:pt idx="0">
                  <c:v>8.4200139698973508</c:v>
                </c:pt>
                <c:pt idx="1">
                  <c:v>8.4843629225352579</c:v>
                </c:pt>
                <c:pt idx="2">
                  <c:v>8.5437551680944352</c:v>
                </c:pt>
                <c:pt idx="3">
                  <c:v>8.6130488860222734</c:v>
                </c:pt>
                <c:pt idx="4">
                  <c:v>8.6762030938668584</c:v>
                </c:pt>
                <c:pt idx="5">
                  <c:v>8.7447447677509178</c:v>
                </c:pt>
                <c:pt idx="6">
                  <c:v>8.8145388653322598</c:v>
                </c:pt>
                <c:pt idx="7">
                  <c:v>8.8596007702372219</c:v>
                </c:pt>
                <c:pt idx="8">
                  <c:v>8.7578867281331156</c:v>
                </c:pt>
                <c:pt idx="9">
                  <c:v>8.7930349510464705</c:v>
                </c:pt>
                <c:pt idx="10">
                  <c:v>8.8546708515464925</c:v>
                </c:pt>
                <c:pt idx="11">
                  <c:v>8.8378792142742846</c:v>
                </c:pt>
                <c:pt idx="12">
                  <c:v>8.8695465941931459</c:v>
                </c:pt>
                <c:pt idx="13">
                  <c:v>8.905762099171767</c:v>
                </c:pt>
                <c:pt idx="14">
                  <c:v>8.9516772056949119</c:v>
                </c:pt>
                <c:pt idx="15">
                  <c:v>8.9839729862723985</c:v>
                </c:pt>
                <c:pt idx="16">
                  <c:v>9.0186090067381013</c:v>
                </c:pt>
                <c:pt idx="17">
                  <c:v>9.0601007442805006</c:v>
                </c:pt>
                <c:pt idx="18">
                  <c:v>9.0881737799766782</c:v>
                </c:pt>
                <c:pt idx="19">
                  <c:v>9.054766037523784</c:v>
                </c:pt>
                <c:pt idx="20">
                  <c:v>9.1094770898284718</c:v>
                </c:pt>
                <c:pt idx="21">
                  <c:v>9.1454826040232344</c:v>
                </c:pt>
                <c:pt idx="22">
                  <c:v>9.1843151135260452</c:v>
                </c:pt>
                <c:pt idx="23">
                  <c:v>9.2164929496578782</c:v>
                </c:pt>
                <c:pt idx="24">
                  <c:v>9.2614203638022037</c:v>
                </c:pt>
                <c:pt idx="25">
                  <c:v>9.2976322498871191</c:v>
                </c:pt>
                <c:pt idx="26">
                  <c:v>9.327589568439155</c:v>
                </c:pt>
                <c:pt idx="27">
                  <c:v>9.3698180058935208</c:v>
                </c:pt>
                <c:pt idx="28">
                  <c:v>9.4026191296324928</c:v>
                </c:pt>
              </c:numCache>
            </c:numRef>
          </c:xVal>
          <c:yVal>
            <c:numRef>
              <c:f>Sheet1!$AX$69:$AX$97</c:f>
              <c:numCache>
                <c:formatCode>0.0</c:formatCode>
                <c:ptCount val="29"/>
                <c:pt idx="0">
                  <c:v>2.1305999756</c:v>
                </c:pt>
                <c:pt idx="1">
                  <c:v>2.0938999652999999</c:v>
                </c:pt>
                <c:pt idx="2">
                  <c:v>2.0606999396999996</c:v>
                </c:pt>
                <c:pt idx="3">
                  <c:v>2.0295000076000003</c:v>
                </c:pt>
                <c:pt idx="4">
                  <c:v>2.0215001105999999</c:v>
                </c:pt>
                <c:pt idx="5">
                  <c:v>2.0299999714000001</c:v>
                </c:pt>
                <c:pt idx="6">
                  <c:v>2.0099999904999999</c:v>
                </c:pt>
                <c:pt idx="7">
                  <c:v>2</c:v>
                </c:pt>
                <c:pt idx="8">
                  <c:v>2</c:v>
                </c:pt>
                <c:pt idx="9">
                  <c:v>1.9000000000000001</c:v>
                </c:pt>
                <c:pt idx="10">
                  <c:v>1.9000000000000001</c:v>
                </c:pt>
                <c:pt idx="11">
                  <c:v>1.8</c:v>
                </c:pt>
                <c:pt idx="12">
                  <c:v>1.8</c:v>
                </c:pt>
                <c:pt idx="13">
                  <c:v>1.8</c:v>
                </c:pt>
                <c:pt idx="14">
                  <c:v>1.8</c:v>
                </c:pt>
                <c:pt idx="15">
                  <c:v>1.8</c:v>
                </c:pt>
                <c:pt idx="16">
                  <c:v>1.9000000000000001</c:v>
                </c:pt>
                <c:pt idx="17">
                  <c:v>1.76</c:v>
                </c:pt>
                <c:pt idx="18">
                  <c:v>1.8</c:v>
                </c:pt>
                <c:pt idx="19">
                  <c:v>1.8</c:v>
                </c:pt>
                <c:pt idx="20">
                  <c:v>1.8</c:v>
                </c:pt>
                <c:pt idx="21">
                  <c:v>1.79</c:v>
                </c:pt>
                <c:pt idx="22">
                  <c:v>1.9000000000000001</c:v>
                </c:pt>
                <c:pt idx="23">
                  <c:v>1.9000000000000001</c:v>
                </c:pt>
                <c:pt idx="24">
                  <c:v>1.9000000000000001</c:v>
                </c:pt>
                <c:pt idx="25">
                  <c:v>1.9000000000000001</c:v>
                </c:pt>
                <c:pt idx="26">
                  <c:v>1.9000000000000001</c:v>
                </c:pt>
                <c:pt idx="27">
                  <c:v>1.9000000000000001</c:v>
                </c:pt>
                <c:pt idx="28">
                  <c:v>1.9000000000000001</c:v>
                </c:pt>
              </c:numCache>
            </c:numRef>
          </c:yVal>
          <c:smooth val="0"/>
          <c:extLst>
            <c:ext xmlns:c16="http://schemas.microsoft.com/office/drawing/2014/chart" uri="{C3380CC4-5D6E-409C-BE32-E72D297353CC}">
              <c16:uniqueId val="{00000000-D63C-4E75-8E7C-69D447009BC6}"/>
            </c:ext>
          </c:extLst>
        </c:ser>
        <c:dLbls>
          <c:showLegendKey val="0"/>
          <c:showVal val="0"/>
          <c:showCatName val="0"/>
          <c:showSerName val="0"/>
          <c:showPercent val="0"/>
          <c:showBubbleSize val="0"/>
        </c:dLbls>
        <c:axId val="70071424"/>
        <c:axId val="70073344"/>
      </c:scatterChart>
      <c:valAx>
        <c:axId val="700714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073344"/>
        <c:crosses val="autoZero"/>
        <c:crossBetween val="midCat"/>
      </c:valAx>
      <c:valAx>
        <c:axId val="7007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Beds/1000 People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071424"/>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Sheet1!$BA$69:$BA$97</c:f>
              <c:numCache>
                <c:formatCode>0.0</c:formatCode>
                <c:ptCount val="29"/>
                <c:pt idx="0">
                  <c:v>10.492920129721226</c:v>
                </c:pt>
                <c:pt idx="1">
                  <c:v>10.478474344836089</c:v>
                </c:pt>
                <c:pt idx="2">
                  <c:v>10.499223726812698</c:v>
                </c:pt>
                <c:pt idx="3">
                  <c:v>10.513193275833469</c:v>
                </c:pt>
                <c:pt idx="4">
                  <c:v>10.540428288345803</c:v>
                </c:pt>
                <c:pt idx="5">
                  <c:v>10.555009338940955</c:v>
                </c:pt>
                <c:pt idx="6">
                  <c:v>10.580406052534432</c:v>
                </c:pt>
                <c:pt idx="7">
                  <c:v>10.611878100603583</c:v>
                </c:pt>
                <c:pt idx="8">
                  <c:v>10.644059906788151</c:v>
                </c:pt>
                <c:pt idx="9">
                  <c:v>10.679013771146723</c:v>
                </c:pt>
                <c:pt idx="10">
                  <c:v>10.708331851465722</c:v>
                </c:pt>
                <c:pt idx="11">
                  <c:v>10.708368340586036</c:v>
                </c:pt>
                <c:pt idx="12">
                  <c:v>10.716357381565249</c:v>
                </c:pt>
                <c:pt idx="13">
                  <c:v>10.73597298974909</c:v>
                </c:pt>
                <c:pt idx="14">
                  <c:v>10.764003251958467</c:v>
                </c:pt>
                <c:pt idx="15">
                  <c:v>10.789315208388006</c:v>
                </c:pt>
                <c:pt idx="16">
                  <c:v>10.807822443241093</c:v>
                </c:pt>
                <c:pt idx="17">
                  <c:v>10.81689977529901</c:v>
                </c:pt>
                <c:pt idx="18">
                  <c:v>10.806074390819287</c:v>
                </c:pt>
                <c:pt idx="19">
                  <c:v>10.771613003219031</c:v>
                </c:pt>
                <c:pt idx="20">
                  <c:v>10.78864907472888</c:v>
                </c:pt>
                <c:pt idx="21">
                  <c:v>10.796838227376778</c:v>
                </c:pt>
                <c:pt idx="22">
                  <c:v>10.811811704788187</c:v>
                </c:pt>
                <c:pt idx="23">
                  <c:v>10.823197175996206</c:v>
                </c:pt>
                <c:pt idx="24">
                  <c:v>10.840145946069276</c:v>
                </c:pt>
                <c:pt idx="25">
                  <c:v>10.861241458536218</c:v>
                </c:pt>
                <c:pt idx="26">
                  <c:v>10.869625376149241</c:v>
                </c:pt>
                <c:pt idx="27">
                  <c:v>10.885243216736827</c:v>
                </c:pt>
                <c:pt idx="28">
                  <c:v>10.908872791762818</c:v>
                </c:pt>
              </c:numCache>
            </c:numRef>
          </c:xVal>
          <c:yVal>
            <c:numRef>
              <c:f>Sheet1!$BB$69:$BB$97</c:f>
              <c:numCache>
                <c:formatCode>0.0</c:formatCode>
                <c:ptCount val="29"/>
                <c:pt idx="0">
                  <c:v>4.9000000954000011</c:v>
                </c:pt>
                <c:pt idx="1">
                  <c:v>4.8000001906999996</c:v>
                </c:pt>
                <c:pt idx="2">
                  <c:v>4.5999999045999997</c:v>
                </c:pt>
                <c:pt idx="3">
                  <c:v>4.5</c:v>
                </c:pt>
                <c:pt idx="4">
                  <c:v>4.3000001906999996</c:v>
                </c:pt>
                <c:pt idx="5">
                  <c:v>4.0999999045999997</c:v>
                </c:pt>
                <c:pt idx="6">
                  <c:v>3.9000000953999998</c:v>
                </c:pt>
                <c:pt idx="7">
                  <c:v>3.7999999523000003</c:v>
                </c:pt>
                <c:pt idx="8">
                  <c:v>3.7000000477000006</c:v>
                </c:pt>
                <c:pt idx="9">
                  <c:v>3.5999999045999997</c:v>
                </c:pt>
                <c:pt idx="10">
                  <c:v>3.5</c:v>
                </c:pt>
                <c:pt idx="11">
                  <c:v>3.5</c:v>
                </c:pt>
                <c:pt idx="12">
                  <c:v>3.4000000953999998</c:v>
                </c:pt>
                <c:pt idx="13">
                  <c:v>3.3</c:v>
                </c:pt>
                <c:pt idx="14">
                  <c:v>3.3</c:v>
                </c:pt>
                <c:pt idx="15">
                  <c:v>3.2</c:v>
                </c:pt>
                <c:pt idx="16">
                  <c:v>3.1</c:v>
                </c:pt>
                <c:pt idx="17">
                  <c:v>3.1</c:v>
                </c:pt>
                <c:pt idx="18">
                  <c:v>3.1</c:v>
                </c:pt>
                <c:pt idx="19">
                  <c:v>3.1</c:v>
                </c:pt>
                <c:pt idx="20">
                  <c:v>3</c:v>
                </c:pt>
                <c:pt idx="21">
                  <c:v>2.9</c:v>
                </c:pt>
                <c:pt idx="22">
                  <c:v>2.9</c:v>
                </c:pt>
                <c:pt idx="23">
                  <c:v>2.9</c:v>
                </c:pt>
                <c:pt idx="24" formatCode="General">
                  <c:v>2.9</c:v>
                </c:pt>
                <c:pt idx="25" formatCode="General">
                  <c:v>2.9</c:v>
                </c:pt>
                <c:pt idx="26" formatCode="General">
                  <c:v>2.9</c:v>
                </c:pt>
                <c:pt idx="27" formatCode="General">
                  <c:v>2.8</c:v>
                </c:pt>
                <c:pt idx="28" formatCode="General">
                  <c:v>2.8</c:v>
                </c:pt>
              </c:numCache>
            </c:numRef>
          </c:yVal>
          <c:smooth val="0"/>
          <c:extLst>
            <c:ext xmlns:c16="http://schemas.microsoft.com/office/drawing/2014/chart" uri="{C3380CC4-5D6E-409C-BE32-E72D297353CC}">
              <c16:uniqueId val="{00000000-F8F4-43D5-B609-46A3EE290CAA}"/>
            </c:ext>
          </c:extLst>
        </c:ser>
        <c:dLbls>
          <c:showLegendKey val="0"/>
          <c:showVal val="0"/>
          <c:showCatName val="0"/>
          <c:showSerName val="0"/>
          <c:showPercent val="0"/>
          <c:showBubbleSize val="0"/>
        </c:dLbls>
        <c:axId val="69931392"/>
        <c:axId val="69932928"/>
      </c:scatterChart>
      <c:valAx>
        <c:axId val="69931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layout>
            <c:manualLayout>
              <c:xMode val="edge"/>
              <c:yMode val="edge"/>
              <c:x val="0.48264084532660539"/>
              <c:y val="0.91835345581802286"/>
            </c:manualLayout>
          </c:layout>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932928"/>
        <c:crosses val="autoZero"/>
        <c:crossBetween val="midCat"/>
      </c:valAx>
      <c:valAx>
        <c:axId val="6993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Beds/1000 People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931392"/>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Sheet1!$BE$69:$BE$97</c:f>
              <c:numCache>
                <c:formatCode>0.0</c:formatCode>
                <c:ptCount val="29"/>
                <c:pt idx="0">
                  <c:v>6.071393256292609</c:v>
                </c:pt>
                <c:pt idx="1">
                  <c:v>6.1082173927626213</c:v>
                </c:pt>
                <c:pt idx="2">
                  <c:v>6.1705243220820423</c:v>
                </c:pt>
                <c:pt idx="3">
                  <c:v>6.2283675956563362</c:v>
                </c:pt>
                <c:pt idx="4">
                  <c:v>6.2945546694685577</c:v>
                </c:pt>
                <c:pt idx="5">
                  <c:v>6.3687257798417676</c:v>
                </c:pt>
                <c:pt idx="6">
                  <c:v>6.4426741497087479</c:v>
                </c:pt>
                <c:pt idx="7">
                  <c:v>6.5071458524250794</c:v>
                </c:pt>
                <c:pt idx="8">
                  <c:v>6.5505329597157882</c:v>
                </c:pt>
                <c:pt idx="9">
                  <c:v>6.5854538565498695</c:v>
                </c:pt>
                <c:pt idx="10">
                  <c:v>6.6401184853419419</c:v>
                </c:pt>
                <c:pt idx="11">
                  <c:v>6.6898465789808652</c:v>
                </c:pt>
                <c:pt idx="12">
                  <c:v>6.7413774924344469</c:v>
                </c:pt>
                <c:pt idx="13">
                  <c:v>6.7987262377871316</c:v>
                </c:pt>
                <c:pt idx="14">
                  <c:v>6.8621795733469488</c:v>
                </c:pt>
                <c:pt idx="15">
                  <c:v>6.9257141721773667</c:v>
                </c:pt>
                <c:pt idx="16">
                  <c:v>6.9838478768592145</c:v>
                </c:pt>
                <c:pt idx="17">
                  <c:v>7.0432822121952503</c:v>
                </c:pt>
                <c:pt idx="18">
                  <c:v>7.0887569763969616</c:v>
                </c:pt>
                <c:pt idx="19">
                  <c:v>7.1315352362078368</c:v>
                </c:pt>
                <c:pt idx="20">
                  <c:v>7.1837877876319265</c:v>
                </c:pt>
                <c:pt idx="21">
                  <c:v>7.2340980890818027</c:v>
                </c:pt>
                <c:pt idx="22">
                  <c:v>7.2748208829754022</c:v>
                </c:pt>
                <c:pt idx="23">
                  <c:v>7.317086868494072</c:v>
                </c:pt>
                <c:pt idx="24">
                  <c:v>7.3646667676529987</c:v>
                </c:pt>
                <c:pt idx="25">
                  <c:v>7.4188839914398894</c:v>
                </c:pt>
                <c:pt idx="26">
                  <c:v>7.4688168476349066</c:v>
                </c:pt>
                <c:pt idx="27">
                  <c:v>7.5245412786099779</c:v>
                </c:pt>
                <c:pt idx="28">
                  <c:v>7.5829808174355646</c:v>
                </c:pt>
              </c:numCache>
            </c:numRef>
          </c:xVal>
          <c:yVal>
            <c:numRef>
              <c:f>Sheet1!$BF$69:$BF$97</c:f>
              <c:numCache>
                <c:formatCode>0.0</c:formatCode>
                <c:ptCount val="29"/>
                <c:pt idx="0">
                  <c:v>3.8329000472999999</c:v>
                </c:pt>
                <c:pt idx="1">
                  <c:v>3.3</c:v>
                </c:pt>
                <c:pt idx="2">
                  <c:v>3.1</c:v>
                </c:pt>
                <c:pt idx="3">
                  <c:v>2.8</c:v>
                </c:pt>
                <c:pt idx="4">
                  <c:v>2.4</c:v>
                </c:pt>
                <c:pt idx="5">
                  <c:v>2.1</c:v>
                </c:pt>
                <c:pt idx="6">
                  <c:v>1.9000000000000001</c:v>
                </c:pt>
                <c:pt idx="7">
                  <c:v>1.6699999570999995</c:v>
                </c:pt>
                <c:pt idx="8">
                  <c:v>1.8</c:v>
                </c:pt>
                <c:pt idx="9">
                  <c:v>1.9000000000000001</c:v>
                </c:pt>
                <c:pt idx="10">
                  <c:v>2</c:v>
                </c:pt>
                <c:pt idx="11">
                  <c:v>2.4000000953999998</c:v>
                </c:pt>
                <c:pt idx="12">
                  <c:v>1.4</c:v>
                </c:pt>
                <c:pt idx="13">
                  <c:v>2</c:v>
                </c:pt>
                <c:pt idx="14">
                  <c:v>2.8</c:v>
                </c:pt>
                <c:pt idx="15">
                  <c:v>2.6</c:v>
                </c:pt>
                <c:pt idx="16">
                  <c:v>2.66</c:v>
                </c:pt>
                <c:pt idx="17">
                  <c:v>2.8</c:v>
                </c:pt>
                <c:pt idx="18">
                  <c:v>2.9</c:v>
                </c:pt>
                <c:pt idx="19">
                  <c:v>3.1</c:v>
                </c:pt>
                <c:pt idx="20">
                  <c:v>2</c:v>
                </c:pt>
                <c:pt idx="21">
                  <c:v>2.2999999999999998</c:v>
                </c:pt>
                <c:pt idx="22">
                  <c:v>2.5</c:v>
                </c:pt>
                <c:pt idx="23">
                  <c:v>2.5</c:v>
                </c:pt>
                <c:pt idx="24">
                  <c:v>2.6</c:v>
                </c:pt>
                <c:pt idx="25" formatCode="General">
                  <c:v>2.6</c:v>
                </c:pt>
                <c:pt idx="26" formatCode="General">
                  <c:v>2.6</c:v>
                </c:pt>
                <c:pt idx="27" formatCode="General">
                  <c:v>2.6</c:v>
                </c:pt>
                <c:pt idx="28" formatCode="General">
                  <c:v>2.7</c:v>
                </c:pt>
              </c:numCache>
            </c:numRef>
          </c:yVal>
          <c:smooth val="0"/>
          <c:extLst>
            <c:ext xmlns:c16="http://schemas.microsoft.com/office/drawing/2014/chart" uri="{C3380CC4-5D6E-409C-BE32-E72D297353CC}">
              <c16:uniqueId val="{00000000-0DCF-4F61-95A7-F9131BA5684C}"/>
            </c:ext>
          </c:extLst>
        </c:ser>
        <c:dLbls>
          <c:showLegendKey val="0"/>
          <c:showVal val="0"/>
          <c:showCatName val="0"/>
          <c:showSerName val="0"/>
          <c:showPercent val="0"/>
          <c:showBubbleSize val="0"/>
        </c:dLbls>
        <c:axId val="69982848"/>
        <c:axId val="70136576"/>
      </c:scatterChart>
      <c:valAx>
        <c:axId val="69982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136576"/>
        <c:crosses val="autoZero"/>
        <c:crossBetween val="midCat"/>
      </c:valAx>
      <c:valAx>
        <c:axId val="7013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Beds/1000 People</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982848"/>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Sheet1!$AK$36:$AK$64</c:f>
              <c:numCache>
                <c:formatCode>0.0</c:formatCode>
                <c:ptCount val="29"/>
                <c:pt idx="0">
                  <c:v>6.5918940717757479</c:v>
                </c:pt>
                <c:pt idx="1">
                  <c:v>6.6671217391742692</c:v>
                </c:pt>
                <c:pt idx="2">
                  <c:v>6.787789015615826</c:v>
                </c:pt>
                <c:pt idx="3">
                  <c:v>6.9061587946220397</c:v>
                </c:pt>
                <c:pt idx="4">
                  <c:v>7.0175352961414088</c:v>
                </c:pt>
                <c:pt idx="5">
                  <c:v>7.1105727042589715</c:v>
                </c:pt>
                <c:pt idx="6">
                  <c:v>7.1947500974001777</c:v>
                </c:pt>
                <c:pt idx="7">
                  <c:v>7.272808204303864</c:v>
                </c:pt>
                <c:pt idx="8">
                  <c:v>7.3386690350481807</c:v>
                </c:pt>
                <c:pt idx="9">
                  <c:v>7.4038879811498504</c:v>
                </c:pt>
                <c:pt idx="10">
                  <c:v>7.4775101363989709</c:v>
                </c:pt>
                <c:pt idx="11">
                  <c:v>7.5503497486190732</c:v>
                </c:pt>
                <c:pt idx="12">
                  <c:v>7.6310253180990255</c:v>
                </c:pt>
                <c:pt idx="13">
                  <c:v>7.7204305000492264</c:v>
                </c:pt>
                <c:pt idx="14">
                  <c:v>7.810811963208355</c:v>
                </c:pt>
                <c:pt idx="15">
                  <c:v>7.9128499361566975</c:v>
                </c:pt>
                <c:pt idx="16">
                  <c:v>8.0269982521857877</c:v>
                </c:pt>
                <c:pt idx="17">
                  <c:v>8.1548314584418051</c:v>
                </c:pt>
                <c:pt idx="18">
                  <c:v>8.2418699960012702</c:v>
                </c:pt>
                <c:pt idx="19">
                  <c:v>8.3267351782340366</c:v>
                </c:pt>
                <c:pt idx="20">
                  <c:v>8.422982198369235</c:v>
                </c:pt>
                <c:pt idx="21">
                  <c:v>8.5094099178892186</c:v>
                </c:pt>
                <c:pt idx="22">
                  <c:v>8.5801980570113709</c:v>
                </c:pt>
                <c:pt idx="23">
                  <c:v>8.6500772524079075</c:v>
                </c:pt>
                <c:pt idx="24">
                  <c:v>8.7154681166353374</c:v>
                </c:pt>
                <c:pt idx="25">
                  <c:v>8.7771601149563949</c:v>
                </c:pt>
                <c:pt idx="26">
                  <c:v>8.8369399661761641</c:v>
                </c:pt>
                <c:pt idx="27">
                  <c:v>8.8967338618992144</c:v>
                </c:pt>
                <c:pt idx="28">
                  <c:v>8.9557783291543238</c:v>
                </c:pt>
              </c:numCache>
            </c:numRef>
          </c:xVal>
          <c:yVal>
            <c:numRef>
              <c:f>Sheet1!$AL$36:$AL$64</c:f>
              <c:numCache>
                <c:formatCode>General</c:formatCode>
                <c:ptCount val="29"/>
                <c:pt idx="0">
                  <c:v>32.200000000000003</c:v>
                </c:pt>
                <c:pt idx="1">
                  <c:v>32.6</c:v>
                </c:pt>
                <c:pt idx="2">
                  <c:v>33.200000000000003</c:v>
                </c:pt>
                <c:pt idx="3">
                  <c:v>33.700000000000003</c:v>
                </c:pt>
                <c:pt idx="4">
                  <c:v>34.1</c:v>
                </c:pt>
                <c:pt idx="5">
                  <c:v>34.9</c:v>
                </c:pt>
                <c:pt idx="6">
                  <c:v>35.200000000000003</c:v>
                </c:pt>
                <c:pt idx="7">
                  <c:v>36.5</c:v>
                </c:pt>
                <c:pt idx="8">
                  <c:v>37.1</c:v>
                </c:pt>
                <c:pt idx="9">
                  <c:v>38.700000000000003</c:v>
                </c:pt>
                <c:pt idx="10">
                  <c:v>39</c:v>
                </c:pt>
                <c:pt idx="11">
                  <c:v>41</c:v>
                </c:pt>
                <c:pt idx="12">
                  <c:v>42</c:v>
                </c:pt>
                <c:pt idx="13">
                  <c:v>41.5</c:v>
                </c:pt>
                <c:pt idx="14">
                  <c:v>41</c:v>
                </c:pt>
                <c:pt idx="15">
                  <c:v>40.9</c:v>
                </c:pt>
                <c:pt idx="16">
                  <c:v>41.2</c:v>
                </c:pt>
                <c:pt idx="17">
                  <c:v>42</c:v>
                </c:pt>
                <c:pt idx="18">
                  <c:v>43</c:v>
                </c:pt>
                <c:pt idx="19">
                  <c:v>43.3</c:v>
                </c:pt>
                <c:pt idx="20">
                  <c:v>43.7</c:v>
                </c:pt>
                <c:pt idx="21">
                  <c:v>42.4</c:v>
                </c:pt>
                <c:pt idx="22">
                  <c:v>42.2</c:v>
                </c:pt>
                <c:pt idx="23">
                  <c:v>39.700000000000003</c:v>
                </c:pt>
                <c:pt idx="24">
                  <c:v>39.200000000000003</c:v>
                </c:pt>
                <c:pt idx="25">
                  <c:v>38.6</c:v>
                </c:pt>
                <c:pt idx="26">
                  <c:v>38.5</c:v>
                </c:pt>
                <c:pt idx="27">
                  <c:v>38.5</c:v>
                </c:pt>
                <c:pt idx="28">
                  <c:v>38.4</c:v>
                </c:pt>
              </c:numCache>
            </c:numRef>
          </c:yVal>
          <c:smooth val="0"/>
          <c:extLst>
            <c:ext xmlns:c16="http://schemas.microsoft.com/office/drawing/2014/chart" uri="{C3380CC4-5D6E-409C-BE32-E72D297353CC}">
              <c16:uniqueId val="{00000000-DC64-4588-B52A-37D681BAF5A9}"/>
            </c:ext>
          </c:extLst>
        </c:ser>
        <c:dLbls>
          <c:showLegendKey val="0"/>
          <c:showVal val="0"/>
          <c:showCatName val="0"/>
          <c:showSerName val="0"/>
          <c:showPercent val="0"/>
          <c:showBubbleSize val="0"/>
        </c:dLbls>
        <c:axId val="70166016"/>
        <c:axId val="70167936"/>
      </c:scatterChart>
      <c:valAx>
        <c:axId val="70166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167936"/>
        <c:crosses val="autoZero"/>
        <c:crossBetween val="midCat"/>
      </c:valAx>
      <c:valAx>
        <c:axId val="70167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Gini Coefficient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16601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Sheet1!$AO$36:$AO$64</c:f>
              <c:numCache>
                <c:formatCode>0.0</c:formatCode>
                <c:ptCount val="29"/>
                <c:pt idx="0">
                  <c:v>7.4429720190185389</c:v>
                </c:pt>
                <c:pt idx="1">
                  <c:v>7.4924386958372544</c:v>
                </c:pt>
                <c:pt idx="2">
                  <c:v>7.5384806534046822</c:v>
                </c:pt>
                <c:pt idx="3">
                  <c:v>7.5849846766228746</c:v>
                </c:pt>
                <c:pt idx="4">
                  <c:v>7.6417384141531688</c:v>
                </c:pt>
                <c:pt idx="5">
                  <c:v>7.705297136211855</c:v>
                </c:pt>
                <c:pt idx="6">
                  <c:v>7.7656198886583452</c:v>
                </c:pt>
                <c:pt idx="7">
                  <c:v>7.7970203804724454</c:v>
                </c:pt>
                <c:pt idx="8">
                  <c:v>7.6421129616838499</c:v>
                </c:pt>
                <c:pt idx="9">
                  <c:v>7.6360401767730464</c:v>
                </c:pt>
                <c:pt idx="10">
                  <c:v>7.6702696962040573</c:v>
                </c:pt>
                <c:pt idx="11">
                  <c:v>7.6923753668570045</c:v>
                </c:pt>
                <c:pt idx="12">
                  <c:v>7.7228137194930682</c:v>
                </c:pt>
                <c:pt idx="13">
                  <c:v>7.7560215465275055</c:v>
                </c:pt>
                <c:pt idx="14">
                  <c:v>7.791686930328388</c:v>
                </c:pt>
                <c:pt idx="15">
                  <c:v>7.8336883432964903</c:v>
                </c:pt>
                <c:pt idx="16">
                  <c:v>7.8739423231656174</c:v>
                </c:pt>
                <c:pt idx="17">
                  <c:v>7.922222504254103</c:v>
                </c:pt>
                <c:pt idx="18">
                  <c:v>7.9673873741842236</c:v>
                </c:pt>
                <c:pt idx="19">
                  <c:v>7.9993445350885386</c:v>
                </c:pt>
                <c:pt idx="20">
                  <c:v>8.0463453067564483</c:v>
                </c:pt>
                <c:pt idx="21">
                  <c:v>8.0927346923869052</c:v>
                </c:pt>
                <c:pt idx="22">
                  <c:v>8.1377681351425935</c:v>
                </c:pt>
                <c:pt idx="23">
                  <c:v>8.178442322587367</c:v>
                </c:pt>
                <c:pt idx="24">
                  <c:v>8.214187224510006</c:v>
                </c:pt>
                <c:pt idx="25">
                  <c:v>8.2491241558022423</c:v>
                </c:pt>
                <c:pt idx="26">
                  <c:v>8.286031558823904</c:v>
                </c:pt>
                <c:pt idx="27">
                  <c:v>8.3237124564931229</c:v>
                </c:pt>
                <c:pt idx="28">
                  <c:v>8.3627947391650679</c:v>
                </c:pt>
              </c:numCache>
            </c:numRef>
          </c:xVal>
          <c:yVal>
            <c:numRef>
              <c:f>Sheet1!$AP$36:$AP$64</c:f>
              <c:numCache>
                <c:formatCode>General</c:formatCode>
                <c:ptCount val="29"/>
                <c:pt idx="0">
                  <c:v>31.2</c:v>
                </c:pt>
                <c:pt idx="1">
                  <c:v>31.5</c:v>
                </c:pt>
                <c:pt idx="3">
                  <c:v>32</c:v>
                </c:pt>
                <c:pt idx="4">
                  <c:v>32.800000000000011</c:v>
                </c:pt>
                <c:pt idx="5">
                  <c:v>34</c:v>
                </c:pt>
                <c:pt idx="6">
                  <c:v>34.4</c:v>
                </c:pt>
                <c:pt idx="7">
                  <c:v>32.5</c:v>
                </c:pt>
                <c:pt idx="8">
                  <c:v>31.1</c:v>
                </c:pt>
                <c:pt idx="9">
                  <c:v>31</c:v>
                </c:pt>
                <c:pt idx="10">
                  <c:v>30.2</c:v>
                </c:pt>
                <c:pt idx="11">
                  <c:v>30.9</c:v>
                </c:pt>
                <c:pt idx="12">
                  <c:v>33.800000000000011</c:v>
                </c:pt>
                <c:pt idx="13">
                  <c:v>34</c:v>
                </c:pt>
                <c:pt idx="14">
                  <c:v>34.800000000000011</c:v>
                </c:pt>
                <c:pt idx="15">
                  <c:v>34.9</c:v>
                </c:pt>
                <c:pt idx="16">
                  <c:v>36.1</c:v>
                </c:pt>
                <c:pt idx="17">
                  <c:v>37.5</c:v>
                </c:pt>
                <c:pt idx="18">
                  <c:v>36.800000000000011</c:v>
                </c:pt>
                <c:pt idx="19">
                  <c:v>36.700000000000003</c:v>
                </c:pt>
                <c:pt idx="20">
                  <c:v>37.9</c:v>
                </c:pt>
                <c:pt idx="21">
                  <c:v>41.1</c:v>
                </c:pt>
                <c:pt idx="22">
                  <c:v>41.1</c:v>
                </c:pt>
                <c:pt idx="23">
                  <c:v>41.5</c:v>
                </c:pt>
                <c:pt idx="24">
                  <c:v>40.800000000000011</c:v>
                </c:pt>
                <c:pt idx="25">
                  <c:v>41</c:v>
                </c:pt>
                <c:pt idx="26">
                  <c:v>39.9</c:v>
                </c:pt>
                <c:pt idx="27">
                  <c:v>39.4</c:v>
                </c:pt>
                <c:pt idx="28">
                  <c:v>39</c:v>
                </c:pt>
              </c:numCache>
            </c:numRef>
          </c:yVal>
          <c:smooth val="0"/>
          <c:extLst>
            <c:ext xmlns:c16="http://schemas.microsoft.com/office/drawing/2014/chart" uri="{C3380CC4-5D6E-409C-BE32-E72D297353CC}">
              <c16:uniqueId val="{00000000-D206-41C4-8A3F-A40808BDDDC3}"/>
            </c:ext>
          </c:extLst>
        </c:ser>
        <c:dLbls>
          <c:showLegendKey val="0"/>
          <c:showVal val="0"/>
          <c:showCatName val="0"/>
          <c:showSerName val="0"/>
          <c:showPercent val="0"/>
          <c:showBubbleSize val="0"/>
        </c:dLbls>
        <c:axId val="70230400"/>
        <c:axId val="70232320"/>
      </c:scatterChart>
      <c:valAx>
        <c:axId val="70230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layout>
            <c:manualLayout>
              <c:xMode val="edge"/>
              <c:yMode val="edge"/>
              <c:x val="0.48265366422410849"/>
              <c:y val="0.91835345581802286"/>
            </c:manualLayout>
          </c:layout>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232320"/>
        <c:crosses val="autoZero"/>
        <c:crossBetween val="midCat"/>
      </c:valAx>
      <c:valAx>
        <c:axId val="70232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Gini Coefficient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23040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Sheet1!$AW$36:$AW$64</c:f>
              <c:numCache>
                <c:formatCode>0.0</c:formatCode>
                <c:ptCount val="29"/>
                <c:pt idx="0">
                  <c:v>8.4200139698973508</c:v>
                </c:pt>
                <c:pt idx="1">
                  <c:v>8.4843629225352579</c:v>
                </c:pt>
                <c:pt idx="2">
                  <c:v>8.5437551680944352</c:v>
                </c:pt>
                <c:pt idx="3">
                  <c:v>8.6130488860222734</c:v>
                </c:pt>
                <c:pt idx="4">
                  <c:v>8.6762030938668584</c:v>
                </c:pt>
                <c:pt idx="5">
                  <c:v>8.7447447677509178</c:v>
                </c:pt>
                <c:pt idx="6">
                  <c:v>8.8145388653322598</c:v>
                </c:pt>
                <c:pt idx="7">
                  <c:v>8.8596007702372219</c:v>
                </c:pt>
                <c:pt idx="8">
                  <c:v>8.7578867281331156</c:v>
                </c:pt>
                <c:pt idx="9">
                  <c:v>8.7930349510464705</c:v>
                </c:pt>
                <c:pt idx="10">
                  <c:v>8.8546708515464925</c:v>
                </c:pt>
                <c:pt idx="11">
                  <c:v>8.8378792142742846</c:v>
                </c:pt>
                <c:pt idx="12">
                  <c:v>8.8695465941931459</c:v>
                </c:pt>
                <c:pt idx="13">
                  <c:v>8.905762099171767</c:v>
                </c:pt>
                <c:pt idx="14">
                  <c:v>8.9516772056949119</c:v>
                </c:pt>
                <c:pt idx="15">
                  <c:v>8.9839729862723985</c:v>
                </c:pt>
                <c:pt idx="16">
                  <c:v>9.0186090067381013</c:v>
                </c:pt>
                <c:pt idx="17">
                  <c:v>9.0601007442805006</c:v>
                </c:pt>
                <c:pt idx="18">
                  <c:v>9.0881737799766782</c:v>
                </c:pt>
                <c:pt idx="19">
                  <c:v>9.054766037523784</c:v>
                </c:pt>
                <c:pt idx="20">
                  <c:v>9.1094770898284718</c:v>
                </c:pt>
                <c:pt idx="21">
                  <c:v>9.1454826040232344</c:v>
                </c:pt>
                <c:pt idx="22">
                  <c:v>9.1843151135260452</c:v>
                </c:pt>
                <c:pt idx="23">
                  <c:v>9.2164929496578782</c:v>
                </c:pt>
                <c:pt idx="24">
                  <c:v>9.2614203638022037</c:v>
                </c:pt>
                <c:pt idx="25">
                  <c:v>9.2976322498871191</c:v>
                </c:pt>
                <c:pt idx="26">
                  <c:v>9.327589568439155</c:v>
                </c:pt>
                <c:pt idx="27">
                  <c:v>9.3698180058935208</c:v>
                </c:pt>
                <c:pt idx="28">
                  <c:v>9.4026191296324928</c:v>
                </c:pt>
              </c:numCache>
            </c:numRef>
          </c:xVal>
          <c:yVal>
            <c:numRef>
              <c:f>Sheet1!$AX$36:$AX$64</c:f>
              <c:numCache>
                <c:formatCode>General</c:formatCode>
                <c:ptCount val="29"/>
                <c:pt idx="0">
                  <c:v>46.2</c:v>
                </c:pt>
                <c:pt idx="1">
                  <c:v>47</c:v>
                </c:pt>
                <c:pt idx="2">
                  <c:v>47.7</c:v>
                </c:pt>
                <c:pt idx="3">
                  <c:v>48.1</c:v>
                </c:pt>
                <c:pt idx="4">
                  <c:v>48.3</c:v>
                </c:pt>
                <c:pt idx="5">
                  <c:v>48.5</c:v>
                </c:pt>
                <c:pt idx="6">
                  <c:v>48.7</c:v>
                </c:pt>
                <c:pt idx="7">
                  <c:v>49.1</c:v>
                </c:pt>
                <c:pt idx="8">
                  <c:v>47</c:v>
                </c:pt>
                <c:pt idx="9">
                  <c:v>47.5</c:v>
                </c:pt>
                <c:pt idx="10">
                  <c:v>47.2</c:v>
                </c:pt>
                <c:pt idx="11">
                  <c:v>46.7</c:v>
                </c:pt>
                <c:pt idx="12">
                  <c:v>46.6</c:v>
                </c:pt>
                <c:pt idx="13">
                  <c:v>46.5</c:v>
                </c:pt>
                <c:pt idx="14">
                  <c:v>46.1</c:v>
                </c:pt>
                <c:pt idx="15">
                  <c:v>46.1</c:v>
                </c:pt>
                <c:pt idx="16">
                  <c:v>46.1</c:v>
                </c:pt>
                <c:pt idx="17">
                  <c:v>46.1</c:v>
                </c:pt>
                <c:pt idx="18">
                  <c:v>45.5</c:v>
                </c:pt>
                <c:pt idx="19">
                  <c:v>45</c:v>
                </c:pt>
                <c:pt idx="20">
                  <c:v>44.2</c:v>
                </c:pt>
                <c:pt idx="21">
                  <c:v>43.9</c:v>
                </c:pt>
                <c:pt idx="22">
                  <c:v>42.5</c:v>
                </c:pt>
                <c:pt idx="23">
                  <c:v>41.3</c:v>
                </c:pt>
                <c:pt idx="24">
                  <c:v>41.1</c:v>
                </c:pt>
                <c:pt idx="25">
                  <c:v>41</c:v>
                </c:pt>
                <c:pt idx="26">
                  <c:v>40.5</c:v>
                </c:pt>
                <c:pt idx="27">
                  <c:v>40.200000000000003</c:v>
                </c:pt>
                <c:pt idx="28">
                  <c:v>39.9</c:v>
                </c:pt>
              </c:numCache>
            </c:numRef>
          </c:yVal>
          <c:smooth val="0"/>
          <c:extLst>
            <c:ext xmlns:c16="http://schemas.microsoft.com/office/drawing/2014/chart" uri="{C3380CC4-5D6E-409C-BE32-E72D297353CC}">
              <c16:uniqueId val="{00000000-7F20-48ED-8FF3-3C17017E15CD}"/>
            </c:ext>
          </c:extLst>
        </c:ser>
        <c:dLbls>
          <c:showLegendKey val="0"/>
          <c:showVal val="0"/>
          <c:showCatName val="0"/>
          <c:showSerName val="0"/>
          <c:showPercent val="0"/>
          <c:showBubbleSize val="0"/>
        </c:dLbls>
        <c:axId val="69819392"/>
        <c:axId val="69850240"/>
      </c:scatterChart>
      <c:valAx>
        <c:axId val="69819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850240"/>
        <c:crosses val="autoZero"/>
        <c:crossBetween val="midCat"/>
      </c:valAx>
      <c:valAx>
        <c:axId val="69850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Gini Coefficient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819392"/>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Sheet1!$A$12</c:f>
              <c:strCache>
                <c:ptCount val="1"/>
                <c:pt idx="0">
                  <c:v>China</c:v>
                </c:pt>
              </c:strCache>
            </c:strRef>
          </c:tx>
          <c:spPr>
            <a:ln w="28575" cap="rnd">
              <a:solidFill>
                <a:schemeClr val="accent1"/>
              </a:solidFill>
              <a:round/>
            </a:ln>
            <a:effectLst/>
          </c:spPr>
          <c:marker>
            <c:symbol val="none"/>
          </c:marker>
          <c:cat>
            <c:numRef>
              <c:f>Sheet1!$B$11:$AA$11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Sheet1!$B$12:$AA$12</c:f>
              <c:numCache>
                <c:formatCode>0.0</c:formatCode>
                <c:ptCount val="26"/>
                <c:pt idx="0">
                  <c:v>34.083614045281998</c:v>
                </c:pt>
                <c:pt idx="1">
                  <c:v>33.258473541272394</c:v>
                </c:pt>
                <c:pt idx="2">
                  <c:v>32.931277904023901</c:v>
                </c:pt>
                <c:pt idx="3">
                  <c:v>31.677791801962297</c:v>
                </c:pt>
                <c:pt idx="4">
                  <c:v>31.249484166918503</c:v>
                </c:pt>
                <c:pt idx="5">
                  <c:v>29.4721113943924</c:v>
                </c:pt>
                <c:pt idx="6">
                  <c:v>30.537175458226407</c:v>
                </c:pt>
                <c:pt idx="7">
                  <c:v>30.183481677197797</c:v>
                </c:pt>
                <c:pt idx="8">
                  <c:v>29.739901480687102</c:v>
                </c:pt>
                <c:pt idx="9">
                  <c:v>30.506048980241996</c:v>
                </c:pt>
                <c:pt idx="10">
                  <c:v>29.730714836943392</c:v>
                </c:pt>
                <c:pt idx="11">
                  <c:v>28.4558153762583</c:v>
                </c:pt>
                <c:pt idx="12">
                  <c:v>27.098201521467395</c:v>
                </c:pt>
                <c:pt idx="13">
                  <c:v>23.946579586149792</c:v>
                </c:pt>
                <c:pt idx="14">
                  <c:v>20.249479255136098</c:v>
                </c:pt>
                <c:pt idx="15">
                  <c:v>18.203818646209101</c:v>
                </c:pt>
                <c:pt idx="16">
                  <c:v>17.094610083639797</c:v>
                </c:pt>
                <c:pt idx="17">
                  <c:v>15.349371143144298</c:v>
                </c:pt>
                <c:pt idx="18">
                  <c:v>14.601996574126701</c:v>
                </c:pt>
                <c:pt idx="19">
                  <c:v>13.9119622748916</c:v>
                </c:pt>
                <c:pt idx="20">
                  <c:v>12.884310306877801</c:v>
                </c:pt>
                <c:pt idx="21">
                  <c:v>11.695796985363202</c:v>
                </c:pt>
                <c:pt idx="22">
                  <c:v>11.968567028626701</c:v>
                </c:pt>
                <c:pt idx="23">
                  <c:v>11.8381669000852</c:v>
                </c:pt>
                <c:pt idx="24">
                  <c:v>12.223823006582398</c:v>
                </c:pt>
                <c:pt idx="25">
                  <c:v>12.413352569891099</c:v>
                </c:pt>
              </c:numCache>
            </c:numRef>
          </c:val>
          <c:smooth val="0"/>
          <c:extLst>
            <c:ext xmlns:c16="http://schemas.microsoft.com/office/drawing/2014/chart" uri="{C3380CC4-5D6E-409C-BE32-E72D297353CC}">
              <c16:uniqueId val="{00000000-B2B0-42DF-8F15-09D2F2FC0FC0}"/>
            </c:ext>
          </c:extLst>
        </c:ser>
        <c:ser>
          <c:idx val="1"/>
          <c:order val="1"/>
          <c:tx>
            <c:strRef>
              <c:f>Sheet1!$A$13</c:f>
              <c:strCache>
                <c:ptCount val="1"/>
                <c:pt idx="0">
                  <c:v>Indonesia</c:v>
                </c:pt>
              </c:strCache>
            </c:strRef>
          </c:tx>
          <c:spPr>
            <a:ln w="28575" cap="rnd">
              <a:solidFill>
                <a:schemeClr val="accent2"/>
              </a:solidFill>
              <a:round/>
            </a:ln>
            <a:effectLst/>
          </c:spPr>
          <c:marker>
            <c:symbol val="none"/>
          </c:marker>
          <c:cat>
            <c:numRef>
              <c:f>Sheet1!$B$11:$AA$11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Sheet1!$B$13:$AA$13</c:f>
              <c:numCache>
                <c:formatCode>0.0</c:formatCode>
                <c:ptCount val="26"/>
                <c:pt idx="0">
                  <c:v>58.597531136257103</c:v>
                </c:pt>
                <c:pt idx="1">
                  <c:v>57.828741736307904</c:v>
                </c:pt>
                <c:pt idx="2">
                  <c:v>56.820768942766001</c:v>
                </c:pt>
                <c:pt idx="3">
                  <c:v>55.433011701367796</c:v>
                </c:pt>
                <c:pt idx="4">
                  <c:v>52.813788477364689</c:v>
                </c:pt>
                <c:pt idx="5">
                  <c:v>50.098157807749402</c:v>
                </c:pt>
                <c:pt idx="6">
                  <c:v>48.750379973486005</c:v>
                </c:pt>
                <c:pt idx="7">
                  <c:v>47.0873749358569</c:v>
                </c:pt>
                <c:pt idx="8">
                  <c:v>48.29961687556581</c:v>
                </c:pt>
                <c:pt idx="9">
                  <c:v>45.078677614390493</c:v>
                </c:pt>
                <c:pt idx="10">
                  <c:v>45.581500987456096</c:v>
                </c:pt>
                <c:pt idx="11">
                  <c:v>44.308333334425015</c:v>
                </c:pt>
                <c:pt idx="12">
                  <c:v>44.635810860053404</c:v>
                </c:pt>
                <c:pt idx="13">
                  <c:v>42.977835884682491</c:v>
                </c:pt>
                <c:pt idx="14">
                  <c:v>41.424153025327904</c:v>
                </c:pt>
                <c:pt idx="15">
                  <c:v>41.445685811725596</c:v>
                </c:pt>
                <c:pt idx="16">
                  <c:v>39.937048211357293</c:v>
                </c:pt>
                <c:pt idx="17">
                  <c:v>39.969356538330402</c:v>
                </c:pt>
                <c:pt idx="18">
                  <c:v>40.158753476520303</c:v>
                </c:pt>
                <c:pt idx="19">
                  <c:v>38.970478621542291</c:v>
                </c:pt>
                <c:pt idx="20">
                  <c:v>37.753420339279202</c:v>
                </c:pt>
                <c:pt idx="21">
                  <c:v>38.225472145200307</c:v>
                </c:pt>
                <c:pt idx="22">
                  <c:v>38.233657342001109</c:v>
                </c:pt>
                <c:pt idx="23">
                  <c:v>38.106453593840492</c:v>
                </c:pt>
                <c:pt idx="24">
                  <c:v>37.454268345606891</c:v>
                </c:pt>
                <c:pt idx="25">
                  <c:v>36.879348103235898</c:v>
                </c:pt>
              </c:numCache>
            </c:numRef>
          </c:val>
          <c:smooth val="0"/>
          <c:extLst>
            <c:ext xmlns:c16="http://schemas.microsoft.com/office/drawing/2014/chart" uri="{C3380CC4-5D6E-409C-BE32-E72D297353CC}">
              <c16:uniqueId val="{00000001-B2B0-42DF-8F15-09D2F2FC0FC0}"/>
            </c:ext>
          </c:extLst>
        </c:ser>
        <c:ser>
          <c:idx val="2"/>
          <c:order val="2"/>
          <c:tx>
            <c:strRef>
              <c:f>Sheet1!$A$14</c:f>
              <c:strCache>
                <c:ptCount val="1"/>
                <c:pt idx="0">
                  <c:v>Korea R.</c:v>
                </c:pt>
              </c:strCache>
            </c:strRef>
          </c:tx>
          <c:spPr>
            <a:ln w="28575" cap="rnd">
              <a:solidFill>
                <a:schemeClr val="accent3"/>
              </a:solidFill>
              <a:round/>
            </a:ln>
            <a:effectLst/>
          </c:spPr>
          <c:marker>
            <c:symbol val="none"/>
          </c:marker>
          <c:cat>
            <c:numRef>
              <c:f>Sheet1!$B$11:$AA$11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Sheet1!$B$14:$AA$14</c:f>
              <c:numCache>
                <c:formatCode>0.0</c:formatCode>
                <c:ptCount val="26"/>
                <c:pt idx="0">
                  <c:v>1.6319468671806199</c:v>
                </c:pt>
                <c:pt idx="1">
                  <c:v>0.95580536702480412</c:v>
                </c:pt>
                <c:pt idx="2">
                  <c:v>0.75291968754188321</c:v>
                </c:pt>
                <c:pt idx="3">
                  <c:v>0.72597866034243907</c:v>
                </c:pt>
                <c:pt idx="4">
                  <c:v>0.44157475693894305</c:v>
                </c:pt>
                <c:pt idx="5">
                  <c:v>0.44359028734824807</c:v>
                </c:pt>
                <c:pt idx="6">
                  <c:v>0.60863811960565295</c:v>
                </c:pt>
                <c:pt idx="7">
                  <c:v>0.67645317414054307</c:v>
                </c:pt>
                <c:pt idx="8">
                  <c:v>0.94892071440480119</c:v>
                </c:pt>
                <c:pt idx="9">
                  <c:v>0.78712686156931</c:v>
                </c:pt>
                <c:pt idx="10">
                  <c:v>0.70045081376418306</c:v>
                </c:pt>
                <c:pt idx="11">
                  <c:v>0.6921976341262871</c:v>
                </c:pt>
                <c:pt idx="12">
                  <c:v>0.69666262572115689</c:v>
                </c:pt>
                <c:pt idx="13">
                  <c:v>0.84558166458442807</c:v>
                </c:pt>
                <c:pt idx="14">
                  <c:v>0.77020365930413714</c:v>
                </c:pt>
                <c:pt idx="15">
                  <c:v>0.87292337989518409</c:v>
                </c:pt>
                <c:pt idx="16">
                  <c:v>0.94865776232938914</c:v>
                </c:pt>
                <c:pt idx="17">
                  <c:v>1.0249217404268798</c:v>
                </c:pt>
                <c:pt idx="18">
                  <c:v>1.0607292639831698</c:v>
                </c:pt>
                <c:pt idx="19">
                  <c:v>1.2067960360701697</c:v>
                </c:pt>
                <c:pt idx="20">
                  <c:v>1.31495350279791</c:v>
                </c:pt>
                <c:pt idx="21">
                  <c:v>1.3476120551156199</c:v>
                </c:pt>
                <c:pt idx="22">
                  <c:v>1.6142575132334203</c:v>
                </c:pt>
                <c:pt idx="23">
                  <c:v>1.92227365396064</c:v>
                </c:pt>
                <c:pt idx="24">
                  <c:v>2.838191508147311</c:v>
                </c:pt>
                <c:pt idx="25">
                  <c:v>2.70770280422964</c:v>
                </c:pt>
              </c:numCache>
            </c:numRef>
          </c:val>
          <c:smooth val="0"/>
          <c:extLst>
            <c:ext xmlns:c16="http://schemas.microsoft.com/office/drawing/2014/chart" uri="{C3380CC4-5D6E-409C-BE32-E72D297353CC}">
              <c16:uniqueId val="{00000002-B2B0-42DF-8F15-09D2F2FC0FC0}"/>
            </c:ext>
          </c:extLst>
        </c:ser>
        <c:ser>
          <c:idx val="3"/>
          <c:order val="3"/>
          <c:tx>
            <c:strRef>
              <c:f>Sheet1!$A$15</c:f>
              <c:strCache>
                <c:ptCount val="1"/>
                <c:pt idx="0">
                  <c:v>Malaysia</c:v>
                </c:pt>
              </c:strCache>
            </c:strRef>
          </c:tx>
          <c:spPr>
            <a:ln w="28575" cap="rnd">
              <a:solidFill>
                <a:schemeClr val="accent4"/>
              </a:solidFill>
              <a:round/>
            </a:ln>
            <a:effectLst/>
          </c:spPr>
          <c:marker>
            <c:symbol val="none"/>
          </c:marker>
          <c:cat>
            <c:numRef>
              <c:f>Sheet1!$B$11:$AA$11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Sheet1!$B$15:$AA$15</c:f>
              <c:numCache>
                <c:formatCode>0.0</c:formatCode>
                <c:ptCount val="26"/>
                <c:pt idx="0">
                  <c:v>11.980543608873003</c:v>
                </c:pt>
                <c:pt idx="1">
                  <c:v>11.153435523547403</c:v>
                </c:pt>
                <c:pt idx="2">
                  <c:v>10.2662172738824</c:v>
                </c:pt>
                <c:pt idx="3">
                  <c:v>10.0258519116095</c:v>
                </c:pt>
                <c:pt idx="4">
                  <c:v>9.9259269121736917</c:v>
                </c:pt>
                <c:pt idx="5">
                  <c:v>9.0296138482769805</c:v>
                </c:pt>
                <c:pt idx="6">
                  <c:v>7.4730826712981608</c:v>
                </c:pt>
                <c:pt idx="7">
                  <c:v>6.7055872217782486</c:v>
                </c:pt>
                <c:pt idx="8">
                  <c:v>7.167840320449069</c:v>
                </c:pt>
                <c:pt idx="9">
                  <c:v>7.3427148233167081</c:v>
                </c:pt>
                <c:pt idx="10">
                  <c:v>6.7435037242867706</c:v>
                </c:pt>
                <c:pt idx="11">
                  <c:v>6.4784889109735309</c:v>
                </c:pt>
                <c:pt idx="12">
                  <c:v>5.716590940089989</c:v>
                </c:pt>
                <c:pt idx="13">
                  <c:v>5.4135573812915405</c:v>
                </c:pt>
                <c:pt idx="14">
                  <c:v>5.1690397210997894</c:v>
                </c:pt>
                <c:pt idx="15">
                  <c:v>4.9245250979941604</c:v>
                </c:pt>
                <c:pt idx="16">
                  <c:v>4.9943994522287305</c:v>
                </c:pt>
                <c:pt idx="17">
                  <c:v>4.5577075465561787</c:v>
                </c:pt>
                <c:pt idx="18">
                  <c:v>4.7291344856445905</c:v>
                </c:pt>
                <c:pt idx="19">
                  <c:v>4.2301240500045196</c:v>
                </c:pt>
                <c:pt idx="20">
                  <c:v>3.8190422949169895</c:v>
                </c:pt>
                <c:pt idx="21">
                  <c:v>4.1077629638147499</c:v>
                </c:pt>
                <c:pt idx="22">
                  <c:v>4.4103106061769388</c:v>
                </c:pt>
                <c:pt idx="23">
                  <c:v>4.4862996449598214</c:v>
                </c:pt>
                <c:pt idx="24">
                  <c:v>4.7697736366766899</c:v>
                </c:pt>
                <c:pt idx="25">
                  <c:v>5.1944425890152885</c:v>
                </c:pt>
              </c:numCache>
            </c:numRef>
          </c:val>
          <c:smooth val="0"/>
          <c:extLst>
            <c:ext xmlns:c16="http://schemas.microsoft.com/office/drawing/2014/chart" uri="{C3380CC4-5D6E-409C-BE32-E72D297353CC}">
              <c16:uniqueId val="{00000003-B2B0-42DF-8F15-09D2F2FC0FC0}"/>
            </c:ext>
          </c:extLst>
        </c:ser>
        <c:ser>
          <c:idx val="4"/>
          <c:order val="4"/>
          <c:tx>
            <c:strRef>
              <c:f>Sheet1!$A$16</c:f>
              <c:strCache>
                <c:ptCount val="1"/>
                <c:pt idx="0">
                  <c:v>United States</c:v>
                </c:pt>
              </c:strCache>
            </c:strRef>
          </c:tx>
          <c:spPr>
            <a:ln w="28575" cap="rnd">
              <a:solidFill>
                <a:schemeClr val="accent5"/>
              </a:solidFill>
              <a:round/>
            </a:ln>
            <a:effectLst/>
          </c:spPr>
          <c:marker>
            <c:symbol val="none"/>
          </c:marker>
          <c:cat>
            <c:numRef>
              <c:f>Sheet1!$B$11:$AA$11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Sheet1!$B$16:$AA$16</c:f>
              <c:numCache>
                <c:formatCode>0.0</c:formatCode>
                <c:ptCount val="26"/>
                <c:pt idx="0">
                  <c:v>4.1754621858343421</c:v>
                </c:pt>
                <c:pt idx="1">
                  <c:v>4.5079195937707093</c:v>
                </c:pt>
                <c:pt idx="2">
                  <c:v>4.763083108108459</c:v>
                </c:pt>
                <c:pt idx="3">
                  <c:v>4.2815284067407706</c:v>
                </c:pt>
                <c:pt idx="4">
                  <c:v>4.0886413983982903</c:v>
                </c:pt>
                <c:pt idx="5">
                  <c:v>4.72655433519206</c:v>
                </c:pt>
                <c:pt idx="6">
                  <c:v>4.7639304506059288</c:v>
                </c:pt>
                <c:pt idx="7">
                  <c:v>4.5142602988271499</c:v>
                </c:pt>
                <c:pt idx="8">
                  <c:v>4.5342968895808999</c:v>
                </c:pt>
                <c:pt idx="9">
                  <c:v>5.7097265931195711</c:v>
                </c:pt>
                <c:pt idx="10">
                  <c:v>5.4296236885018319</c:v>
                </c:pt>
                <c:pt idx="11">
                  <c:v>4.6785712099853889</c:v>
                </c:pt>
                <c:pt idx="12">
                  <c:v>4.8407791844826216</c:v>
                </c:pt>
                <c:pt idx="13">
                  <c:v>5.3262822735698094</c:v>
                </c:pt>
                <c:pt idx="14">
                  <c:v>5.4776565183178301</c:v>
                </c:pt>
                <c:pt idx="15">
                  <c:v>5.8410908725903798</c:v>
                </c:pt>
                <c:pt idx="16">
                  <c:v>6.3965139705797087</c:v>
                </c:pt>
                <c:pt idx="17">
                  <c:v>6.3041281982193498</c:v>
                </c:pt>
                <c:pt idx="18">
                  <c:v>6.8455408351125495</c:v>
                </c:pt>
                <c:pt idx="19">
                  <c:v>7.3544047545025695</c:v>
                </c:pt>
                <c:pt idx="20">
                  <c:v>7.5051720554451</c:v>
                </c:pt>
                <c:pt idx="21">
                  <c:v>8.1644516462326493</c:v>
                </c:pt>
                <c:pt idx="22">
                  <c:v>8.4814504075945578</c:v>
                </c:pt>
                <c:pt idx="23">
                  <c:v>8.7132615727815885</c:v>
                </c:pt>
                <c:pt idx="24">
                  <c:v>8.7543089544396402</c:v>
                </c:pt>
                <c:pt idx="25">
                  <c:v>8.7169358670581403</c:v>
                </c:pt>
              </c:numCache>
            </c:numRef>
          </c:val>
          <c:smooth val="0"/>
          <c:extLst>
            <c:ext xmlns:c16="http://schemas.microsoft.com/office/drawing/2014/chart" uri="{C3380CC4-5D6E-409C-BE32-E72D297353CC}">
              <c16:uniqueId val="{00000004-B2B0-42DF-8F15-09D2F2FC0FC0}"/>
            </c:ext>
          </c:extLst>
        </c:ser>
        <c:ser>
          <c:idx val="5"/>
          <c:order val="5"/>
          <c:tx>
            <c:strRef>
              <c:f>Sheet1!$A$17</c:f>
              <c:strCache>
                <c:ptCount val="1"/>
                <c:pt idx="0">
                  <c:v>Vietnam</c:v>
                </c:pt>
              </c:strCache>
            </c:strRef>
          </c:tx>
          <c:spPr>
            <a:ln w="28575" cap="rnd">
              <a:solidFill>
                <a:schemeClr val="accent6"/>
              </a:solidFill>
              <a:round/>
            </a:ln>
            <a:effectLst/>
          </c:spPr>
          <c:marker>
            <c:symbol val="none"/>
          </c:marker>
          <c:cat>
            <c:numRef>
              <c:f>Sheet1!$B$11:$AA$11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Sheet1!$B$17:$AA$17</c:f>
              <c:numCache>
                <c:formatCode>0.0</c:formatCode>
                <c:ptCount val="26"/>
                <c:pt idx="0">
                  <c:v>76.081644655317035</c:v>
                </c:pt>
                <c:pt idx="1">
                  <c:v>75.637436584781184</c:v>
                </c:pt>
                <c:pt idx="2">
                  <c:v>74.701971669987017</c:v>
                </c:pt>
                <c:pt idx="3">
                  <c:v>70.812690168929691</c:v>
                </c:pt>
                <c:pt idx="4">
                  <c:v>67.986007933132399</c:v>
                </c:pt>
                <c:pt idx="5">
                  <c:v>65.125783605662789</c:v>
                </c:pt>
                <c:pt idx="6">
                  <c:v>62.866009269251897</c:v>
                </c:pt>
                <c:pt idx="7">
                  <c:v>60.792373608957611</c:v>
                </c:pt>
                <c:pt idx="8">
                  <c:v>59.499344112075207</c:v>
                </c:pt>
                <c:pt idx="9">
                  <c:v>59.567003108782494</c:v>
                </c:pt>
                <c:pt idx="10">
                  <c:v>57.963700725661901</c:v>
                </c:pt>
                <c:pt idx="11">
                  <c:v>56.357749316475903</c:v>
                </c:pt>
                <c:pt idx="12">
                  <c:v>52.413329387213892</c:v>
                </c:pt>
                <c:pt idx="13">
                  <c:v>51.023855566306999</c:v>
                </c:pt>
                <c:pt idx="14">
                  <c:v>45.989523815720702</c:v>
                </c:pt>
                <c:pt idx="15">
                  <c:v>44.356963060940188</c:v>
                </c:pt>
                <c:pt idx="16">
                  <c:v>44.461117635313897</c:v>
                </c:pt>
                <c:pt idx="17">
                  <c:v>42.102177942060408</c:v>
                </c:pt>
                <c:pt idx="18">
                  <c:v>39.458993100984806</c:v>
                </c:pt>
                <c:pt idx="19">
                  <c:v>37.166813682916299</c:v>
                </c:pt>
                <c:pt idx="20">
                  <c:v>34.795898823932205</c:v>
                </c:pt>
                <c:pt idx="21">
                  <c:v>36.52695938042401</c:v>
                </c:pt>
                <c:pt idx="22">
                  <c:v>38.114366025529101</c:v>
                </c:pt>
                <c:pt idx="23">
                  <c:v>37.391550733297692</c:v>
                </c:pt>
                <c:pt idx="24">
                  <c:v>37.035472630560911</c:v>
                </c:pt>
                <c:pt idx="25">
                  <c:v>34.998569838208503</c:v>
                </c:pt>
              </c:numCache>
            </c:numRef>
          </c:val>
          <c:smooth val="0"/>
          <c:extLst>
            <c:ext xmlns:c16="http://schemas.microsoft.com/office/drawing/2014/chart" uri="{C3380CC4-5D6E-409C-BE32-E72D297353CC}">
              <c16:uniqueId val="{00000005-B2B0-42DF-8F15-09D2F2FC0FC0}"/>
            </c:ext>
          </c:extLst>
        </c:ser>
        <c:dLbls>
          <c:showLegendKey val="0"/>
          <c:showVal val="0"/>
          <c:showCatName val="0"/>
          <c:showSerName val="0"/>
          <c:showPercent val="0"/>
          <c:showBubbleSize val="0"/>
        </c:dLbls>
        <c:smooth val="0"/>
        <c:axId val="72615040"/>
        <c:axId val="72616960"/>
      </c:lineChart>
      <c:catAx>
        <c:axId val="7261504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2616960"/>
        <c:crosses val="autoZero"/>
        <c:auto val="1"/>
        <c:lblAlgn val="ctr"/>
        <c:lblOffset val="100"/>
        <c:noMultiLvlLbl val="0"/>
      </c:catAx>
      <c:valAx>
        <c:axId val="72616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Renewable Energy in Total Energy Consumption (%)</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261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Sheet1!$BA$36:$BA$64</c:f>
              <c:numCache>
                <c:formatCode>0.0</c:formatCode>
                <c:ptCount val="29"/>
                <c:pt idx="0">
                  <c:v>10.492920129721226</c:v>
                </c:pt>
                <c:pt idx="1">
                  <c:v>10.478474344836089</c:v>
                </c:pt>
                <c:pt idx="2">
                  <c:v>10.499223726812698</c:v>
                </c:pt>
                <c:pt idx="3">
                  <c:v>10.513193275833469</c:v>
                </c:pt>
                <c:pt idx="4">
                  <c:v>10.540428288345803</c:v>
                </c:pt>
                <c:pt idx="5">
                  <c:v>10.555009338940955</c:v>
                </c:pt>
                <c:pt idx="6">
                  <c:v>10.580406052534432</c:v>
                </c:pt>
                <c:pt idx="7">
                  <c:v>10.611878100603583</c:v>
                </c:pt>
                <c:pt idx="8">
                  <c:v>10.644059906788151</c:v>
                </c:pt>
                <c:pt idx="9">
                  <c:v>10.679013771146723</c:v>
                </c:pt>
                <c:pt idx="10">
                  <c:v>10.708331851465722</c:v>
                </c:pt>
                <c:pt idx="11">
                  <c:v>10.708368340586036</c:v>
                </c:pt>
                <c:pt idx="12">
                  <c:v>10.716357381565249</c:v>
                </c:pt>
                <c:pt idx="13">
                  <c:v>10.73597298974909</c:v>
                </c:pt>
                <c:pt idx="14">
                  <c:v>10.764003251958467</c:v>
                </c:pt>
                <c:pt idx="15">
                  <c:v>10.789315208388006</c:v>
                </c:pt>
                <c:pt idx="16">
                  <c:v>10.807822443241093</c:v>
                </c:pt>
                <c:pt idx="17">
                  <c:v>10.81689977529901</c:v>
                </c:pt>
                <c:pt idx="18">
                  <c:v>10.806074390819287</c:v>
                </c:pt>
                <c:pt idx="19">
                  <c:v>10.771613003219031</c:v>
                </c:pt>
                <c:pt idx="20">
                  <c:v>10.78864907472888</c:v>
                </c:pt>
                <c:pt idx="21">
                  <c:v>10.796838227376778</c:v>
                </c:pt>
                <c:pt idx="22">
                  <c:v>10.811811704788187</c:v>
                </c:pt>
                <c:pt idx="23">
                  <c:v>10.823197175996206</c:v>
                </c:pt>
                <c:pt idx="24">
                  <c:v>10.840145946069276</c:v>
                </c:pt>
                <c:pt idx="25">
                  <c:v>10.861241458536218</c:v>
                </c:pt>
                <c:pt idx="26">
                  <c:v>10.869625376149241</c:v>
                </c:pt>
                <c:pt idx="27">
                  <c:v>10.885243216736827</c:v>
                </c:pt>
                <c:pt idx="28">
                  <c:v>10.908872791762818</c:v>
                </c:pt>
              </c:numCache>
            </c:numRef>
          </c:xVal>
          <c:yVal>
            <c:numRef>
              <c:f>Sheet1!$BB$36:$BB$64</c:f>
              <c:numCache>
                <c:formatCode>General</c:formatCode>
                <c:ptCount val="29"/>
                <c:pt idx="0">
                  <c:v>38.200000000000003</c:v>
                </c:pt>
                <c:pt idx="1">
                  <c:v>38.200000000000003</c:v>
                </c:pt>
                <c:pt idx="2">
                  <c:v>39</c:v>
                </c:pt>
                <c:pt idx="3">
                  <c:v>39.5</c:v>
                </c:pt>
                <c:pt idx="4">
                  <c:v>40.200000000000003</c:v>
                </c:pt>
                <c:pt idx="5">
                  <c:v>40.4</c:v>
                </c:pt>
                <c:pt idx="6">
                  <c:v>40.5</c:v>
                </c:pt>
                <c:pt idx="7">
                  <c:v>40.700000000000003</c:v>
                </c:pt>
                <c:pt idx="8">
                  <c:v>40.5</c:v>
                </c:pt>
                <c:pt idx="9">
                  <c:v>40.300000000000011</c:v>
                </c:pt>
                <c:pt idx="10">
                  <c:v>40.300000000000011</c:v>
                </c:pt>
                <c:pt idx="11">
                  <c:v>40.300000000000011</c:v>
                </c:pt>
                <c:pt idx="12">
                  <c:v>40.300000000000011</c:v>
                </c:pt>
                <c:pt idx="13">
                  <c:v>40.4</c:v>
                </c:pt>
                <c:pt idx="14">
                  <c:v>40.5</c:v>
                </c:pt>
                <c:pt idx="15">
                  <c:v>40.800000000000011</c:v>
                </c:pt>
                <c:pt idx="16">
                  <c:v>40.9</c:v>
                </c:pt>
                <c:pt idx="17">
                  <c:v>41</c:v>
                </c:pt>
                <c:pt idx="18">
                  <c:v>40.800000000000011</c:v>
                </c:pt>
                <c:pt idx="19">
                  <c:v>40.5</c:v>
                </c:pt>
                <c:pt idx="20">
                  <c:v>40.300000000000011</c:v>
                </c:pt>
                <c:pt idx="21">
                  <c:v>40.5</c:v>
                </c:pt>
                <c:pt idx="22">
                  <c:v>40.700000000000003</c:v>
                </c:pt>
                <c:pt idx="23">
                  <c:v>41</c:v>
                </c:pt>
                <c:pt idx="24">
                  <c:v>41.1</c:v>
                </c:pt>
                <c:pt idx="25">
                  <c:v>41.2</c:v>
                </c:pt>
                <c:pt idx="26">
                  <c:v>41.4</c:v>
                </c:pt>
                <c:pt idx="27">
                  <c:v>42.1</c:v>
                </c:pt>
                <c:pt idx="28">
                  <c:v>43</c:v>
                </c:pt>
              </c:numCache>
            </c:numRef>
          </c:yVal>
          <c:smooth val="0"/>
          <c:extLst>
            <c:ext xmlns:c16="http://schemas.microsoft.com/office/drawing/2014/chart" uri="{C3380CC4-5D6E-409C-BE32-E72D297353CC}">
              <c16:uniqueId val="{00000000-8419-4656-8A17-FBF63C290E72}"/>
            </c:ext>
          </c:extLst>
        </c:ser>
        <c:dLbls>
          <c:showLegendKey val="0"/>
          <c:showVal val="0"/>
          <c:showCatName val="0"/>
          <c:showSerName val="0"/>
          <c:showPercent val="0"/>
          <c:showBubbleSize val="0"/>
        </c:dLbls>
        <c:axId val="70420352"/>
        <c:axId val="70434816"/>
      </c:scatterChart>
      <c:valAx>
        <c:axId val="704203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434816"/>
        <c:crosses val="autoZero"/>
        <c:crossBetween val="midCat"/>
      </c:valAx>
      <c:valAx>
        <c:axId val="70434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Gini Coefficient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420352"/>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Sheet1!$BE$36:$BE$64</c:f>
              <c:numCache>
                <c:formatCode>0.0</c:formatCode>
                <c:ptCount val="29"/>
                <c:pt idx="0">
                  <c:v>6.071393256292609</c:v>
                </c:pt>
                <c:pt idx="1">
                  <c:v>6.1082173927626213</c:v>
                </c:pt>
                <c:pt idx="2">
                  <c:v>6.1705243220820423</c:v>
                </c:pt>
                <c:pt idx="3">
                  <c:v>6.2283675956563362</c:v>
                </c:pt>
                <c:pt idx="4">
                  <c:v>6.2945546694685577</c:v>
                </c:pt>
                <c:pt idx="5">
                  <c:v>6.3687257798417676</c:v>
                </c:pt>
                <c:pt idx="6">
                  <c:v>6.4426741497087479</c:v>
                </c:pt>
                <c:pt idx="7">
                  <c:v>6.5071458524250794</c:v>
                </c:pt>
                <c:pt idx="8">
                  <c:v>6.5505329597157882</c:v>
                </c:pt>
                <c:pt idx="9">
                  <c:v>6.5854538565498695</c:v>
                </c:pt>
                <c:pt idx="10">
                  <c:v>6.6401184853419419</c:v>
                </c:pt>
                <c:pt idx="11">
                  <c:v>6.6898465789808652</c:v>
                </c:pt>
                <c:pt idx="12">
                  <c:v>6.7413774924344469</c:v>
                </c:pt>
                <c:pt idx="13">
                  <c:v>6.7987262377871316</c:v>
                </c:pt>
                <c:pt idx="14">
                  <c:v>6.8621795733469488</c:v>
                </c:pt>
                <c:pt idx="15">
                  <c:v>6.9257141721773667</c:v>
                </c:pt>
                <c:pt idx="16">
                  <c:v>6.9838478768592145</c:v>
                </c:pt>
                <c:pt idx="17">
                  <c:v>7.0432822121952503</c:v>
                </c:pt>
                <c:pt idx="18">
                  <c:v>7.0887569763969616</c:v>
                </c:pt>
                <c:pt idx="19">
                  <c:v>7.1315352362078368</c:v>
                </c:pt>
                <c:pt idx="20">
                  <c:v>7.1837877876319265</c:v>
                </c:pt>
                <c:pt idx="21">
                  <c:v>7.2340980890818027</c:v>
                </c:pt>
                <c:pt idx="22">
                  <c:v>7.2748208829754022</c:v>
                </c:pt>
                <c:pt idx="23">
                  <c:v>7.317086868494072</c:v>
                </c:pt>
                <c:pt idx="24">
                  <c:v>7.3646667676529987</c:v>
                </c:pt>
                <c:pt idx="25">
                  <c:v>7.4188839914398894</c:v>
                </c:pt>
                <c:pt idx="26">
                  <c:v>7.4688168476349066</c:v>
                </c:pt>
                <c:pt idx="27">
                  <c:v>7.5245412786099779</c:v>
                </c:pt>
                <c:pt idx="28">
                  <c:v>7.5829808174355646</c:v>
                </c:pt>
              </c:numCache>
            </c:numRef>
          </c:xVal>
          <c:yVal>
            <c:numRef>
              <c:f>Sheet1!$BF$36:$BF$64</c:f>
              <c:numCache>
                <c:formatCode>General</c:formatCode>
                <c:ptCount val="29"/>
                <c:pt idx="0">
                  <c:v>33</c:v>
                </c:pt>
                <c:pt idx="1">
                  <c:v>34.1</c:v>
                </c:pt>
                <c:pt idx="2">
                  <c:v>35.700000000000003</c:v>
                </c:pt>
                <c:pt idx="3">
                  <c:v>35.700000000000003</c:v>
                </c:pt>
                <c:pt idx="4">
                  <c:v>35.700000000000003</c:v>
                </c:pt>
                <c:pt idx="5">
                  <c:v>35.700000000000003</c:v>
                </c:pt>
                <c:pt idx="6">
                  <c:v>35.5</c:v>
                </c:pt>
                <c:pt idx="7">
                  <c:v>35.5</c:v>
                </c:pt>
                <c:pt idx="8">
                  <c:v>35.4</c:v>
                </c:pt>
                <c:pt idx="9">
                  <c:v>35.700000000000003</c:v>
                </c:pt>
                <c:pt idx="10">
                  <c:v>35.9</c:v>
                </c:pt>
                <c:pt idx="11">
                  <c:v>36</c:v>
                </c:pt>
                <c:pt idx="12">
                  <c:v>37</c:v>
                </c:pt>
                <c:pt idx="13">
                  <c:v>36.9</c:v>
                </c:pt>
                <c:pt idx="14">
                  <c:v>36.800000000000011</c:v>
                </c:pt>
                <c:pt idx="15">
                  <c:v>36.300000000000011</c:v>
                </c:pt>
                <c:pt idx="16">
                  <c:v>35.800000000000011</c:v>
                </c:pt>
                <c:pt idx="17">
                  <c:v>35.700000000000003</c:v>
                </c:pt>
                <c:pt idx="18">
                  <c:v>35.6</c:v>
                </c:pt>
                <c:pt idx="19">
                  <c:v>38</c:v>
                </c:pt>
                <c:pt idx="20">
                  <c:v>39.300000000000011</c:v>
                </c:pt>
                <c:pt idx="21">
                  <c:v>37</c:v>
                </c:pt>
                <c:pt idx="22">
                  <c:v>35.6</c:v>
                </c:pt>
                <c:pt idx="23">
                  <c:v>35</c:v>
                </c:pt>
                <c:pt idx="24">
                  <c:v>34.800000000000011</c:v>
                </c:pt>
                <c:pt idx="25">
                  <c:v>34.9</c:v>
                </c:pt>
                <c:pt idx="26">
                  <c:v>35.300000000000011</c:v>
                </c:pt>
                <c:pt idx="27">
                  <c:v>35.5</c:v>
                </c:pt>
                <c:pt idx="28">
                  <c:v>35.700000000000003</c:v>
                </c:pt>
              </c:numCache>
            </c:numRef>
          </c:yVal>
          <c:smooth val="0"/>
          <c:extLst>
            <c:ext xmlns:c16="http://schemas.microsoft.com/office/drawing/2014/chart" uri="{C3380CC4-5D6E-409C-BE32-E72D297353CC}">
              <c16:uniqueId val="{00000000-D679-42C8-BF4B-C75F96C9F04A}"/>
            </c:ext>
          </c:extLst>
        </c:ser>
        <c:dLbls>
          <c:showLegendKey val="0"/>
          <c:showVal val="0"/>
          <c:showCatName val="0"/>
          <c:showSerName val="0"/>
          <c:showPercent val="0"/>
          <c:showBubbleSize val="0"/>
        </c:dLbls>
        <c:axId val="70341376"/>
        <c:axId val="70343296"/>
      </c:scatterChart>
      <c:valAx>
        <c:axId val="703413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343296"/>
        <c:crosses val="autoZero"/>
        <c:crossBetween val="midCat"/>
      </c:valAx>
      <c:valAx>
        <c:axId val="70343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Gini Coefficient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34137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Sheet1!$A$29</c:f>
              <c:strCache>
                <c:ptCount val="1"/>
                <c:pt idx="0">
                  <c:v>China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Sheet1!$B$28:$AA$28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Sheet1!$B$29:$AA$29</c:f>
              <c:numCache>
                <c:formatCode>0.0</c:formatCode>
                <c:ptCount val="26"/>
                <c:pt idx="0">
                  <c:v>2.5799999236999995</c:v>
                </c:pt>
                <c:pt idx="1">
                  <c:v>2.5999999045999997</c:v>
                </c:pt>
                <c:pt idx="2">
                  <c:v>2.6199998856</c:v>
                </c:pt>
                <c:pt idx="3">
                  <c:v>2.6300001143999996</c:v>
                </c:pt>
                <c:pt idx="4">
                  <c:v>2.6300001143999996</c:v>
                </c:pt>
                <c:pt idx="5">
                  <c:v>2.6099998951000001</c:v>
                </c:pt>
                <c:pt idx="6">
                  <c:v>2.5499999523000003</c:v>
                </c:pt>
                <c:pt idx="7">
                  <c:v>2.5499999523000003</c:v>
                </c:pt>
                <c:pt idx="8">
                  <c:v>2.5299999714000001</c:v>
                </c:pt>
                <c:pt idx="9">
                  <c:v>2.5199999808999998</c:v>
                </c:pt>
                <c:pt idx="10">
                  <c:v>2.5199999808999998</c:v>
                </c:pt>
                <c:pt idx="11">
                  <c:v>2.5199999808999998</c:v>
                </c:pt>
                <c:pt idx="12">
                  <c:v>2.4500000477000001</c:v>
                </c:pt>
                <c:pt idx="13">
                  <c:v>2.2000000000000002</c:v>
                </c:pt>
                <c:pt idx="14">
                  <c:v>3</c:v>
                </c:pt>
                <c:pt idx="15">
                  <c:v>2.4499999999999997</c:v>
                </c:pt>
                <c:pt idx="16">
                  <c:v>2.23</c:v>
                </c:pt>
                <c:pt idx="19">
                  <c:v>4.2</c:v>
                </c:pt>
                <c:pt idx="20">
                  <c:v>3.56</c:v>
                </c:pt>
                <c:pt idx="21">
                  <c:v>3.8</c:v>
                </c:pt>
                <c:pt idx="22">
                  <c:v>4.2</c:v>
                </c:pt>
              </c:numCache>
            </c:numRef>
          </c:val>
          <c:smooth val="0"/>
          <c:extLst>
            <c:ext xmlns:c16="http://schemas.microsoft.com/office/drawing/2014/chart" uri="{C3380CC4-5D6E-409C-BE32-E72D297353CC}">
              <c16:uniqueId val="{00000000-2677-4917-8605-6BBCF1E6F07E}"/>
            </c:ext>
          </c:extLst>
        </c:ser>
        <c:ser>
          <c:idx val="1"/>
          <c:order val="1"/>
          <c:tx>
            <c:strRef>
              <c:f>Sheet1!$A$30</c:f>
              <c:strCache>
                <c:ptCount val="1"/>
                <c:pt idx="0">
                  <c:v>Indonesia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Sheet1!$B$28:$AA$28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Sheet1!$B$30:$AA$30</c:f>
              <c:numCache>
                <c:formatCode>0.0</c:formatCode>
                <c:ptCount val="26"/>
                <c:pt idx="0">
                  <c:v>0.66519999500000015</c:v>
                </c:pt>
                <c:pt idx="1">
                  <c:v>0.66860002280000019</c:v>
                </c:pt>
                <c:pt idx="2">
                  <c:v>0.66500002150000015</c:v>
                </c:pt>
                <c:pt idx="3">
                  <c:v>0.6575999856000001</c:v>
                </c:pt>
                <c:pt idx="4">
                  <c:v>0.66009998320000018</c:v>
                </c:pt>
                <c:pt idx="8">
                  <c:v>0.60000000000000009</c:v>
                </c:pt>
                <c:pt idx="12">
                  <c:v>0.60000000000000009</c:v>
                </c:pt>
                <c:pt idx="20">
                  <c:v>0.60000000000000009</c:v>
                </c:pt>
                <c:pt idx="22">
                  <c:v>0.9</c:v>
                </c:pt>
                <c:pt idx="25">
                  <c:v>1.2</c:v>
                </c:pt>
              </c:numCache>
            </c:numRef>
          </c:val>
          <c:smooth val="0"/>
          <c:extLst>
            <c:ext xmlns:c16="http://schemas.microsoft.com/office/drawing/2014/chart" uri="{C3380CC4-5D6E-409C-BE32-E72D297353CC}">
              <c16:uniqueId val="{00000001-2677-4917-8605-6BBCF1E6F07E}"/>
            </c:ext>
          </c:extLst>
        </c:ser>
        <c:ser>
          <c:idx val="2"/>
          <c:order val="2"/>
          <c:tx>
            <c:strRef>
              <c:f>Sheet1!$A$31</c:f>
              <c:strCache>
                <c:ptCount val="1"/>
                <c:pt idx="0">
                  <c:v>Korea 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Sheet1!$B$28:$AA$28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Sheet1!$B$31:$AA$31</c:f>
              <c:numCache>
                <c:formatCode>0.0</c:formatCode>
                <c:ptCount val="26"/>
                <c:pt idx="0">
                  <c:v>3.0999999045999997</c:v>
                </c:pt>
                <c:pt idx="1">
                  <c:v>3.2999999523000003</c:v>
                </c:pt>
                <c:pt idx="2">
                  <c:v>3.5</c:v>
                </c:pt>
                <c:pt idx="3">
                  <c:v>3.7000000477000006</c:v>
                </c:pt>
                <c:pt idx="4">
                  <c:v>4.0999999045999997</c:v>
                </c:pt>
                <c:pt idx="5">
                  <c:v>4.4000000954000011</c:v>
                </c:pt>
                <c:pt idx="6">
                  <c:v>4.5999999045999997</c:v>
                </c:pt>
                <c:pt idx="7">
                  <c:v>4.8000001906999996</c:v>
                </c:pt>
                <c:pt idx="8">
                  <c:v>5.0999999045999997</c:v>
                </c:pt>
                <c:pt idx="9">
                  <c:v>5.5999999045999997</c:v>
                </c:pt>
                <c:pt idx="10">
                  <c:v>6.0999999045999997</c:v>
                </c:pt>
                <c:pt idx="11">
                  <c:v>6.0999999045999997</c:v>
                </c:pt>
                <c:pt idx="12">
                  <c:v>6.6</c:v>
                </c:pt>
                <c:pt idx="13">
                  <c:v>7.0999999045999997</c:v>
                </c:pt>
                <c:pt idx="14">
                  <c:v>8.6</c:v>
                </c:pt>
                <c:pt idx="16">
                  <c:v>8.6399999999999988</c:v>
                </c:pt>
                <c:pt idx="18">
                  <c:v>12.3</c:v>
                </c:pt>
                <c:pt idx="19">
                  <c:v>10.3</c:v>
                </c:pt>
                <c:pt idx="22">
                  <c:v>10.3</c:v>
                </c:pt>
                <c:pt idx="25">
                  <c:v>11.5</c:v>
                </c:pt>
              </c:numCache>
            </c:numRef>
          </c:val>
          <c:smooth val="0"/>
          <c:extLst>
            <c:ext xmlns:c16="http://schemas.microsoft.com/office/drawing/2014/chart" uri="{C3380CC4-5D6E-409C-BE32-E72D297353CC}">
              <c16:uniqueId val="{00000002-2677-4917-8605-6BBCF1E6F07E}"/>
            </c:ext>
          </c:extLst>
        </c:ser>
        <c:ser>
          <c:idx val="3"/>
          <c:order val="3"/>
          <c:tx>
            <c:strRef>
              <c:f>Sheet1!$A$32</c:f>
              <c:strCache>
                <c:ptCount val="1"/>
                <c:pt idx="0">
                  <c:v>Malaysia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Sheet1!$B$28:$AA$28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Sheet1!$B$32:$AA$32</c:f>
              <c:numCache>
                <c:formatCode>0.0</c:formatCode>
                <c:ptCount val="26"/>
                <c:pt idx="0">
                  <c:v>2.1305999756</c:v>
                </c:pt>
                <c:pt idx="1">
                  <c:v>2.0938999652999999</c:v>
                </c:pt>
                <c:pt idx="2">
                  <c:v>2.0606999396999996</c:v>
                </c:pt>
                <c:pt idx="3">
                  <c:v>2.0295000076000003</c:v>
                </c:pt>
                <c:pt idx="4">
                  <c:v>2.0215001105999999</c:v>
                </c:pt>
                <c:pt idx="5">
                  <c:v>2.0299999714000001</c:v>
                </c:pt>
                <c:pt idx="6">
                  <c:v>2.0099999904999999</c:v>
                </c:pt>
                <c:pt idx="11">
                  <c:v>1.8</c:v>
                </c:pt>
                <c:pt idx="15">
                  <c:v>1.8</c:v>
                </c:pt>
                <c:pt idx="16">
                  <c:v>1.9000000000000001</c:v>
                </c:pt>
                <c:pt idx="17">
                  <c:v>1.76</c:v>
                </c:pt>
                <c:pt idx="19">
                  <c:v>1.8</c:v>
                </c:pt>
                <c:pt idx="20">
                  <c:v>1.8</c:v>
                </c:pt>
                <c:pt idx="21">
                  <c:v>1.79</c:v>
                </c:pt>
                <c:pt idx="22">
                  <c:v>1.9000000000000001</c:v>
                </c:pt>
                <c:pt idx="25">
                  <c:v>1.9000000000000001</c:v>
                </c:pt>
              </c:numCache>
            </c:numRef>
          </c:val>
          <c:smooth val="0"/>
          <c:extLst>
            <c:ext xmlns:c16="http://schemas.microsoft.com/office/drawing/2014/chart" uri="{C3380CC4-5D6E-409C-BE32-E72D297353CC}">
              <c16:uniqueId val="{00000003-2677-4917-8605-6BBCF1E6F07E}"/>
            </c:ext>
          </c:extLst>
        </c:ser>
        <c:ser>
          <c:idx val="4"/>
          <c:order val="4"/>
          <c:tx>
            <c:strRef>
              <c:f>Sheet1!$A$33</c:f>
              <c:strCache>
                <c:ptCount val="1"/>
                <c:pt idx="0">
                  <c:v>United States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Sheet1!$B$28:$AA$28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Sheet1!$B$33:$AA$33</c:f>
              <c:numCache>
                <c:formatCode>0.0</c:formatCode>
                <c:ptCount val="26"/>
                <c:pt idx="0">
                  <c:v>4.9000000954000011</c:v>
                </c:pt>
                <c:pt idx="1">
                  <c:v>4.8000001906999996</c:v>
                </c:pt>
                <c:pt idx="2">
                  <c:v>4.5999999045999997</c:v>
                </c:pt>
                <c:pt idx="3">
                  <c:v>4.5</c:v>
                </c:pt>
                <c:pt idx="4">
                  <c:v>4.3000001906999996</c:v>
                </c:pt>
                <c:pt idx="5">
                  <c:v>4.0999999045999997</c:v>
                </c:pt>
                <c:pt idx="6">
                  <c:v>3.9000000953999998</c:v>
                </c:pt>
                <c:pt idx="7">
                  <c:v>3.7999999523000003</c:v>
                </c:pt>
                <c:pt idx="8">
                  <c:v>3.7000000477000006</c:v>
                </c:pt>
                <c:pt idx="9">
                  <c:v>3.5999999045999997</c:v>
                </c:pt>
                <c:pt idx="10">
                  <c:v>3.5</c:v>
                </c:pt>
                <c:pt idx="11">
                  <c:v>3.5</c:v>
                </c:pt>
                <c:pt idx="12">
                  <c:v>3.4000000953999998</c:v>
                </c:pt>
                <c:pt idx="13">
                  <c:v>3.3</c:v>
                </c:pt>
                <c:pt idx="15">
                  <c:v>3.2</c:v>
                </c:pt>
                <c:pt idx="16">
                  <c:v>3.1</c:v>
                </c:pt>
                <c:pt idx="17">
                  <c:v>3.1</c:v>
                </c:pt>
                <c:pt idx="18">
                  <c:v>3.1</c:v>
                </c:pt>
                <c:pt idx="19">
                  <c:v>3.1</c:v>
                </c:pt>
                <c:pt idx="20">
                  <c:v>3</c:v>
                </c:pt>
                <c:pt idx="21">
                  <c:v>2.9</c:v>
                </c:pt>
                <c:pt idx="22">
                  <c:v>2.9</c:v>
                </c:pt>
                <c:pt idx="23">
                  <c:v>2.9</c:v>
                </c:pt>
              </c:numCache>
            </c:numRef>
          </c:val>
          <c:smooth val="0"/>
          <c:extLst>
            <c:ext xmlns:c16="http://schemas.microsoft.com/office/drawing/2014/chart" uri="{C3380CC4-5D6E-409C-BE32-E72D297353CC}">
              <c16:uniqueId val="{00000004-2677-4917-8605-6BBCF1E6F07E}"/>
            </c:ext>
          </c:extLst>
        </c:ser>
        <c:ser>
          <c:idx val="5"/>
          <c:order val="5"/>
          <c:tx>
            <c:strRef>
              <c:f>Sheet1!$A$34</c:f>
              <c:strCache>
                <c:ptCount val="1"/>
                <c:pt idx="0">
                  <c:v>Vietnam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Sheet1!$B$28:$AA$28</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Sheet1!$B$34:$AA$34</c:f>
              <c:numCache>
                <c:formatCode>General</c:formatCode>
                <c:ptCount val="26"/>
                <c:pt idx="0" formatCode="0.0">
                  <c:v>3.8329000472999999</c:v>
                </c:pt>
                <c:pt idx="7" formatCode="0.0">
                  <c:v>1.6699999570999995</c:v>
                </c:pt>
                <c:pt idx="11" formatCode="0.0">
                  <c:v>2.4000000953999998</c:v>
                </c:pt>
                <c:pt idx="12" formatCode="0.0">
                  <c:v>1.4</c:v>
                </c:pt>
                <c:pt idx="14" formatCode="0.0">
                  <c:v>2.8</c:v>
                </c:pt>
                <c:pt idx="15" formatCode="0.0">
                  <c:v>2.6</c:v>
                </c:pt>
                <c:pt idx="16" formatCode="0.0">
                  <c:v>2.66</c:v>
                </c:pt>
                <c:pt idx="18" formatCode="0.0">
                  <c:v>2.9</c:v>
                </c:pt>
                <c:pt idx="19" formatCode="0.0">
                  <c:v>3.1</c:v>
                </c:pt>
                <c:pt idx="20" formatCode="0.0">
                  <c:v>2</c:v>
                </c:pt>
                <c:pt idx="22" formatCode="0.0">
                  <c:v>2.5</c:v>
                </c:pt>
                <c:pt idx="24" formatCode="0.0">
                  <c:v>2.6</c:v>
                </c:pt>
              </c:numCache>
            </c:numRef>
          </c:val>
          <c:smooth val="0"/>
          <c:extLst>
            <c:ext xmlns:c16="http://schemas.microsoft.com/office/drawing/2014/chart" uri="{C3380CC4-5D6E-409C-BE32-E72D297353CC}">
              <c16:uniqueId val="{00000005-2677-4917-8605-6BBCF1E6F07E}"/>
            </c:ext>
          </c:extLst>
        </c:ser>
        <c:dLbls>
          <c:showLegendKey val="0"/>
          <c:showVal val="0"/>
          <c:showCatName val="0"/>
          <c:showSerName val="0"/>
          <c:showPercent val="0"/>
          <c:showBubbleSize val="0"/>
        </c:dLbls>
        <c:marker val="1"/>
        <c:smooth val="0"/>
        <c:axId val="74146176"/>
        <c:axId val="74148096"/>
      </c:lineChart>
      <c:catAx>
        <c:axId val="7414617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4148096"/>
        <c:crosses val="autoZero"/>
        <c:auto val="1"/>
        <c:lblAlgn val="ctr"/>
        <c:lblOffset val="100"/>
        <c:noMultiLvlLbl val="0"/>
      </c:catAx>
      <c:valAx>
        <c:axId val="74148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Hospital Beds/'000 People</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414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Sheet1!$A$20</c:f>
              <c:strCache>
                <c:ptCount val="1"/>
                <c:pt idx="0">
                  <c:v>China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Sheet1!$B$19:$AD$19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Sheet1!$B$20:$AD$20</c:f>
              <c:numCache>
                <c:formatCode>General</c:formatCode>
                <c:ptCount val="29"/>
                <c:pt idx="0">
                  <c:v>32.200000000000003</c:v>
                </c:pt>
                <c:pt idx="6">
                  <c:v>35.200000000000003</c:v>
                </c:pt>
                <c:pt idx="9">
                  <c:v>38.700000000000003</c:v>
                </c:pt>
                <c:pt idx="12">
                  <c:v>42</c:v>
                </c:pt>
                <c:pt idx="15">
                  <c:v>40.9</c:v>
                </c:pt>
                <c:pt idx="18">
                  <c:v>43</c:v>
                </c:pt>
                <c:pt idx="20">
                  <c:v>43.7</c:v>
                </c:pt>
                <c:pt idx="21">
                  <c:v>42.4</c:v>
                </c:pt>
                <c:pt idx="22">
                  <c:v>42.2</c:v>
                </c:pt>
                <c:pt idx="23">
                  <c:v>39.700000000000003</c:v>
                </c:pt>
                <c:pt idx="24">
                  <c:v>39.200000000000003</c:v>
                </c:pt>
                <c:pt idx="25">
                  <c:v>38.6</c:v>
                </c:pt>
                <c:pt idx="26">
                  <c:v>38.5</c:v>
                </c:pt>
              </c:numCache>
            </c:numRef>
          </c:val>
          <c:smooth val="0"/>
          <c:extLst>
            <c:ext xmlns:c16="http://schemas.microsoft.com/office/drawing/2014/chart" uri="{C3380CC4-5D6E-409C-BE32-E72D297353CC}">
              <c16:uniqueId val="{00000000-5DB8-419E-B3DD-FF5519F15A4E}"/>
            </c:ext>
          </c:extLst>
        </c:ser>
        <c:ser>
          <c:idx val="1"/>
          <c:order val="1"/>
          <c:tx>
            <c:strRef>
              <c:f>Sheet1!$A$21</c:f>
              <c:strCache>
                <c:ptCount val="1"/>
                <c:pt idx="0">
                  <c:v>Indonesia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Sheet1!$B$19:$AD$19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Sheet1!$B$21:$AD$21</c:f>
              <c:numCache>
                <c:formatCode>General</c:formatCode>
                <c:ptCount val="29"/>
                <c:pt idx="0">
                  <c:v>31.2</c:v>
                </c:pt>
                <c:pt idx="3">
                  <c:v>32</c:v>
                </c:pt>
                <c:pt idx="6">
                  <c:v>34.4</c:v>
                </c:pt>
                <c:pt idx="8">
                  <c:v>31.1</c:v>
                </c:pt>
                <c:pt idx="9">
                  <c:v>31</c:v>
                </c:pt>
                <c:pt idx="10">
                  <c:v>30.2</c:v>
                </c:pt>
                <c:pt idx="11">
                  <c:v>30.9</c:v>
                </c:pt>
                <c:pt idx="12">
                  <c:v>33.800000000000011</c:v>
                </c:pt>
                <c:pt idx="13">
                  <c:v>34</c:v>
                </c:pt>
                <c:pt idx="14">
                  <c:v>34.800000000000011</c:v>
                </c:pt>
                <c:pt idx="15">
                  <c:v>34.9</c:v>
                </c:pt>
                <c:pt idx="16">
                  <c:v>36.1</c:v>
                </c:pt>
                <c:pt idx="17">
                  <c:v>37.5</c:v>
                </c:pt>
                <c:pt idx="18">
                  <c:v>36.800000000000011</c:v>
                </c:pt>
                <c:pt idx="19">
                  <c:v>36.700000000000003</c:v>
                </c:pt>
                <c:pt idx="20">
                  <c:v>37.9</c:v>
                </c:pt>
                <c:pt idx="21">
                  <c:v>41.1</c:v>
                </c:pt>
                <c:pt idx="22">
                  <c:v>41.1</c:v>
                </c:pt>
                <c:pt idx="23">
                  <c:v>41.5</c:v>
                </c:pt>
                <c:pt idx="24">
                  <c:v>40.800000000000011</c:v>
                </c:pt>
                <c:pt idx="25">
                  <c:v>41</c:v>
                </c:pt>
                <c:pt idx="26">
                  <c:v>39.9</c:v>
                </c:pt>
                <c:pt idx="27">
                  <c:v>39.4</c:v>
                </c:pt>
                <c:pt idx="28">
                  <c:v>39</c:v>
                </c:pt>
              </c:numCache>
            </c:numRef>
          </c:val>
          <c:smooth val="0"/>
          <c:extLst>
            <c:ext xmlns:c16="http://schemas.microsoft.com/office/drawing/2014/chart" uri="{C3380CC4-5D6E-409C-BE32-E72D297353CC}">
              <c16:uniqueId val="{00000001-5DB8-419E-B3DD-FF5519F15A4E}"/>
            </c:ext>
          </c:extLst>
        </c:ser>
        <c:ser>
          <c:idx val="2"/>
          <c:order val="2"/>
          <c:tx>
            <c:strRef>
              <c:f>Sheet1!$A$22</c:f>
              <c:strCache>
                <c:ptCount val="1"/>
                <c:pt idx="0">
                  <c:v>Korea 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Sheet1!$B$19:$AD$19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Sheet1!$B$22:$AD$22</c:f>
              <c:numCache>
                <c:formatCode>General</c:formatCode>
                <c:ptCount val="29"/>
                <c:pt idx="16">
                  <c:v>31.7</c:v>
                </c:pt>
                <c:pt idx="18">
                  <c:v>32.300000000000011</c:v>
                </c:pt>
                <c:pt idx="20">
                  <c:v>32</c:v>
                </c:pt>
                <c:pt idx="22">
                  <c:v>31.6</c:v>
                </c:pt>
              </c:numCache>
            </c:numRef>
          </c:val>
          <c:smooth val="0"/>
          <c:extLst>
            <c:ext xmlns:c16="http://schemas.microsoft.com/office/drawing/2014/chart" uri="{C3380CC4-5D6E-409C-BE32-E72D297353CC}">
              <c16:uniqueId val="{00000002-5DB8-419E-B3DD-FF5519F15A4E}"/>
            </c:ext>
          </c:extLst>
        </c:ser>
        <c:ser>
          <c:idx val="3"/>
          <c:order val="3"/>
          <c:tx>
            <c:strRef>
              <c:f>Sheet1!$A$23</c:f>
              <c:strCache>
                <c:ptCount val="1"/>
                <c:pt idx="0">
                  <c:v>Malaysia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Sheet1!$B$19:$AD$19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Sheet1!$B$23:$AD$23</c:f>
              <c:numCache>
                <c:formatCode>General</c:formatCode>
                <c:ptCount val="29"/>
                <c:pt idx="0">
                  <c:v>46.2</c:v>
                </c:pt>
                <c:pt idx="2">
                  <c:v>47.7</c:v>
                </c:pt>
                <c:pt idx="5">
                  <c:v>48.5</c:v>
                </c:pt>
                <c:pt idx="7">
                  <c:v>49.1</c:v>
                </c:pt>
                <c:pt idx="14">
                  <c:v>46.1</c:v>
                </c:pt>
                <c:pt idx="17">
                  <c:v>46.1</c:v>
                </c:pt>
                <c:pt idx="18">
                  <c:v>45.5</c:v>
                </c:pt>
                <c:pt idx="21">
                  <c:v>43.9</c:v>
                </c:pt>
                <c:pt idx="23">
                  <c:v>41.3</c:v>
                </c:pt>
                <c:pt idx="25">
                  <c:v>41</c:v>
                </c:pt>
              </c:numCache>
            </c:numRef>
          </c:val>
          <c:smooth val="0"/>
          <c:extLst>
            <c:ext xmlns:c16="http://schemas.microsoft.com/office/drawing/2014/chart" uri="{C3380CC4-5D6E-409C-BE32-E72D297353CC}">
              <c16:uniqueId val="{00000003-5DB8-419E-B3DD-FF5519F15A4E}"/>
            </c:ext>
          </c:extLst>
        </c:ser>
        <c:ser>
          <c:idx val="4"/>
          <c:order val="4"/>
          <c:tx>
            <c:strRef>
              <c:f>Sheet1!$A$24</c:f>
              <c:strCache>
                <c:ptCount val="1"/>
                <c:pt idx="0">
                  <c:v>United States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Sheet1!$B$19:$AD$19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Sheet1!$B$24:$AD$24</c:f>
              <c:numCache>
                <c:formatCode>General</c:formatCode>
                <c:ptCount val="29"/>
                <c:pt idx="1">
                  <c:v>38.200000000000003</c:v>
                </c:pt>
                <c:pt idx="4">
                  <c:v>40.200000000000003</c:v>
                </c:pt>
                <c:pt idx="7">
                  <c:v>40.700000000000003</c:v>
                </c:pt>
                <c:pt idx="10">
                  <c:v>40.300000000000011</c:v>
                </c:pt>
                <c:pt idx="14">
                  <c:v>40.5</c:v>
                </c:pt>
                <c:pt idx="17">
                  <c:v>41</c:v>
                </c:pt>
                <c:pt idx="20">
                  <c:v>40.300000000000011</c:v>
                </c:pt>
                <c:pt idx="23">
                  <c:v>41</c:v>
                </c:pt>
                <c:pt idx="26">
                  <c:v>41.4</c:v>
                </c:pt>
              </c:numCache>
            </c:numRef>
          </c:val>
          <c:smooth val="0"/>
          <c:extLst>
            <c:ext xmlns:c16="http://schemas.microsoft.com/office/drawing/2014/chart" uri="{C3380CC4-5D6E-409C-BE32-E72D297353CC}">
              <c16:uniqueId val="{00000004-5DB8-419E-B3DD-FF5519F15A4E}"/>
            </c:ext>
          </c:extLst>
        </c:ser>
        <c:ser>
          <c:idx val="5"/>
          <c:order val="5"/>
          <c:tx>
            <c:strRef>
              <c:f>Sheet1!$A$25</c:f>
              <c:strCache>
                <c:ptCount val="1"/>
                <c:pt idx="0">
                  <c:v>Vietnam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Sheet1!$B$19:$AD$19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Sheet1!$B$25:$AD$25</c:f>
              <c:numCache>
                <c:formatCode>General</c:formatCode>
                <c:ptCount val="29"/>
                <c:pt idx="2">
                  <c:v>35.700000000000003</c:v>
                </c:pt>
                <c:pt idx="8">
                  <c:v>35.4</c:v>
                </c:pt>
                <c:pt idx="12">
                  <c:v>37</c:v>
                </c:pt>
                <c:pt idx="14">
                  <c:v>36.800000000000011</c:v>
                </c:pt>
                <c:pt idx="16">
                  <c:v>35.800000000000011</c:v>
                </c:pt>
                <c:pt idx="18">
                  <c:v>35.6</c:v>
                </c:pt>
                <c:pt idx="20">
                  <c:v>39.300000000000011</c:v>
                </c:pt>
                <c:pt idx="22">
                  <c:v>35.6</c:v>
                </c:pt>
                <c:pt idx="24">
                  <c:v>34.800000000000011</c:v>
                </c:pt>
                <c:pt idx="26">
                  <c:v>35.300000000000011</c:v>
                </c:pt>
                <c:pt idx="28">
                  <c:v>35.700000000000003</c:v>
                </c:pt>
              </c:numCache>
            </c:numRef>
          </c:val>
          <c:smooth val="0"/>
          <c:extLst>
            <c:ext xmlns:c16="http://schemas.microsoft.com/office/drawing/2014/chart" uri="{C3380CC4-5D6E-409C-BE32-E72D297353CC}">
              <c16:uniqueId val="{00000005-5DB8-419E-B3DD-FF5519F15A4E}"/>
            </c:ext>
          </c:extLst>
        </c:ser>
        <c:dLbls>
          <c:showLegendKey val="0"/>
          <c:showVal val="0"/>
          <c:showCatName val="0"/>
          <c:showSerName val="0"/>
          <c:showPercent val="0"/>
          <c:showBubbleSize val="0"/>
        </c:dLbls>
        <c:marker val="1"/>
        <c:smooth val="0"/>
        <c:axId val="73803264"/>
        <c:axId val="73805184"/>
      </c:lineChart>
      <c:catAx>
        <c:axId val="7380326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805184"/>
        <c:crosses val="autoZero"/>
        <c:auto val="1"/>
        <c:lblAlgn val="ctr"/>
        <c:lblOffset val="100"/>
        <c:noMultiLvlLbl val="0"/>
      </c:catAx>
      <c:valAx>
        <c:axId val="7380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Gini Coefficients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80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Sheet1!$AK$3:$AK$28</c:f>
              <c:numCache>
                <c:formatCode>0.0</c:formatCode>
                <c:ptCount val="26"/>
                <c:pt idx="0">
                  <c:v>6.5918940717757479</c:v>
                </c:pt>
                <c:pt idx="1">
                  <c:v>6.6671217391742692</c:v>
                </c:pt>
                <c:pt idx="2">
                  <c:v>6.787789015615826</c:v>
                </c:pt>
                <c:pt idx="3">
                  <c:v>6.9061587946220397</c:v>
                </c:pt>
                <c:pt idx="4">
                  <c:v>7.0175352961414088</c:v>
                </c:pt>
                <c:pt idx="5">
                  <c:v>7.1105727042589715</c:v>
                </c:pt>
                <c:pt idx="6">
                  <c:v>7.1947500974001777</c:v>
                </c:pt>
                <c:pt idx="7">
                  <c:v>7.272808204303864</c:v>
                </c:pt>
                <c:pt idx="8">
                  <c:v>7.3386690350481807</c:v>
                </c:pt>
                <c:pt idx="9">
                  <c:v>7.4038879811498504</c:v>
                </c:pt>
                <c:pt idx="10">
                  <c:v>7.4775101363989709</c:v>
                </c:pt>
                <c:pt idx="11">
                  <c:v>7.5503497486190732</c:v>
                </c:pt>
                <c:pt idx="12">
                  <c:v>7.6310253180990255</c:v>
                </c:pt>
                <c:pt idx="13">
                  <c:v>7.7204305000492264</c:v>
                </c:pt>
                <c:pt idx="14">
                  <c:v>7.810811963208355</c:v>
                </c:pt>
                <c:pt idx="15">
                  <c:v>7.9128499361566975</c:v>
                </c:pt>
                <c:pt idx="16">
                  <c:v>8.0269982521857877</c:v>
                </c:pt>
                <c:pt idx="17">
                  <c:v>8.1548314584418051</c:v>
                </c:pt>
                <c:pt idx="18">
                  <c:v>8.2418699960012702</c:v>
                </c:pt>
                <c:pt idx="19">
                  <c:v>8.3267351782340366</c:v>
                </c:pt>
                <c:pt idx="20">
                  <c:v>8.422982198369235</c:v>
                </c:pt>
                <c:pt idx="21">
                  <c:v>8.5094099178892186</c:v>
                </c:pt>
                <c:pt idx="22">
                  <c:v>8.5801980570113709</c:v>
                </c:pt>
                <c:pt idx="23">
                  <c:v>8.6500772524079075</c:v>
                </c:pt>
                <c:pt idx="24">
                  <c:v>8.7154681166353374</c:v>
                </c:pt>
                <c:pt idx="25">
                  <c:v>8.7771601149563949</c:v>
                </c:pt>
              </c:numCache>
            </c:numRef>
          </c:xVal>
          <c:yVal>
            <c:numRef>
              <c:f>Sheet1!$AL$3:$AL$28</c:f>
              <c:numCache>
                <c:formatCode>0.0</c:formatCode>
                <c:ptCount val="26"/>
                <c:pt idx="0">
                  <c:v>34.083614045281998</c:v>
                </c:pt>
                <c:pt idx="1">
                  <c:v>33.258473541272394</c:v>
                </c:pt>
                <c:pt idx="2">
                  <c:v>32.931277904023901</c:v>
                </c:pt>
                <c:pt idx="3">
                  <c:v>31.677791801962297</c:v>
                </c:pt>
                <c:pt idx="4">
                  <c:v>31.249484166918503</c:v>
                </c:pt>
                <c:pt idx="5">
                  <c:v>29.4721113943924</c:v>
                </c:pt>
                <c:pt idx="6">
                  <c:v>30.537175458226407</c:v>
                </c:pt>
                <c:pt idx="7">
                  <c:v>30.183481677197797</c:v>
                </c:pt>
                <c:pt idx="8">
                  <c:v>29.739901480687102</c:v>
                </c:pt>
                <c:pt idx="9">
                  <c:v>30.506048980241996</c:v>
                </c:pt>
                <c:pt idx="10">
                  <c:v>29.730714836943392</c:v>
                </c:pt>
                <c:pt idx="11">
                  <c:v>28.4558153762583</c:v>
                </c:pt>
                <c:pt idx="12">
                  <c:v>27.098201521467395</c:v>
                </c:pt>
                <c:pt idx="13">
                  <c:v>23.946579586149792</c:v>
                </c:pt>
                <c:pt idx="14">
                  <c:v>20.249479255136098</c:v>
                </c:pt>
                <c:pt idx="15">
                  <c:v>18.203818646209101</c:v>
                </c:pt>
                <c:pt idx="16">
                  <c:v>17.094610083639797</c:v>
                </c:pt>
                <c:pt idx="17">
                  <c:v>15.349371143144298</c:v>
                </c:pt>
                <c:pt idx="18">
                  <c:v>14.601996574126701</c:v>
                </c:pt>
                <c:pt idx="19">
                  <c:v>13.9119622748916</c:v>
                </c:pt>
                <c:pt idx="20">
                  <c:v>12.884310306877801</c:v>
                </c:pt>
                <c:pt idx="21">
                  <c:v>11.695796985363202</c:v>
                </c:pt>
                <c:pt idx="22">
                  <c:v>11.968567028626701</c:v>
                </c:pt>
                <c:pt idx="23">
                  <c:v>11.8381669000852</c:v>
                </c:pt>
                <c:pt idx="24">
                  <c:v>12.223823006582398</c:v>
                </c:pt>
                <c:pt idx="25">
                  <c:v>12.413352569891099</c:v>
                </c:pt>
              </c:numCache>
            </c:numRef>
          </c:yVal>
          <c:smooth val="0"/>
          <c:extLst>
            <c:ext xmlns:c16="http://schemas.microsoft.com/office/drawing/2014/chart" uri="{C3380CC4-5D6E-409C-BE32-E72D297353CC}">
              <c16:uniqueId val="{00000000-29A8-4571-811E-6DBAED6E2356}"/>
            </c:ext>
          </c:extLst>
        </c:ser>
        <c:dLbls>
          <c:showLegendKey val="0"/>
          <c:showVal val="0"/>
          <c:showCatName val="0"/>
          <c:showSerName val="0"/>
          <c:showPercent val="0"/>
          <c:showBubbleSize val="0"/>
        </c:dLbls>
        <c:axId val="73824896"/>
        <c:axId val="74167808"/>
      </c:scatterChart>
      <c:valAx>
        <c:axId val="73824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4167808"/>
        <c:crosses val="autoZero"/>
        <c:crossBetween val="midCat"/>
      </c:valAx>
      <c:valAx>
        <c:axId val="7416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Renewable Energy in Total Energy Consumption (%)</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82489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Sheet1!$AO$3:$AO$28</c:f>
              <c:numCache>
                <c:formatCode>0.0</c:formatCode>
                <c:ptCount val="26"/>
                <c:pt idx="0">
                  <c:v>7.4429720190185389</c:v>
                </c:pt>
                <c:pt idx="1">
                  <c:v>7.4924386958372544</c:v>
                </c:pt>
                <c:pt idx="2">
                  <c:v>7.5384806534046822</c:v>
                </c:pt>
                <c:pt idx="3">
                  <c:v>7.5849846766228746</c:v>
                </c:pt>
                <c:pt idx="4">
                  <c:v>7.6417384141531688</c:v>
                </c:pt>
                <c:pt idx="5">
                  <c:v>7.705297136211855</c:v>
                </c:pt>
                <c:pt idx="6">
                  <c:v>7.7656198886583452</c:v>
                </c:pt>
                <c:pt idx="7">
                  <c:v>7.7970203804724454</c:v>
                </c:pt>
                <c:pt idx="8">
                  <c:v>7.6421129616838499</c:v>
                </c:pt>
                <c:pt idx="9">
                  <c:v>7.6360401767730464</c:v>
                </c:pt>
                <c:pt idx="10">
                  <c:v>7.6702696962040573</c:v>
                </c:pt>
                <c:pt idx="11">
                  <c:v>7.6923753668570045</c:v>
                </c:pt>
                <c:pt idx="12">
                  <c:v>7.7228137194930682</c:v>
                </c:pt>
                <c:pt idx="13">
                  <c:v>7.7560215465275055</c:v>
                </c:pt>
                <c:pt idx="14">
                  <c:v>7.791686930328388</c:v>
                </c:pt>
                <c:pt idx="15">
                  <c:v>7.8336883432964903</c:v>
                </c:pt>
                <c:pt idx="16">
                  <c:v>7.8739423231656174</c:v>
                </c:pt>
                <c:pt idx="17">
                  <c:v>7.922222504254103</c:v>
                </c:pt>
                <c:pt idx="18">
                  <c:v>7.9673873741842236</c:v>
                </c:pt>
                <c:pt idx="19">
                  <c:v>7.9993445350885386</c:v>
                </c:pt>
                <c:pt idx="20">
                  <c:v>8.0463453067564483</c:v>
                </c:pt>
                <c:pt idx="21">
                  <c:v>8.0927346923869052</c:v>
                </c:pt>
                <c:pt idx="22">
                  <c:v>8.1377681351425935</c:v>
                </c:pt>
                <c:pt idx="23">
                  <c:v>8.178442322587367</c:v>
                </c:pt>
                <c:pt idx="24">
                  <c:v>8.214187224510006</c:v>
                </c:pt>
                <c:pt idx="25">
                  <c:v>8.2491241558022423</c:v>
                </c:pt>
              </c:numCache>
            </c:numRef>
          </c:xVal>
          <c:yVal>
            <c:numRef>
              <c:f>Sheet1!$AP$3:$AP$28</c:f>
              <c:numCache>
                <c:formatCode>0.0</c:formatCode>
                <c:ptCount val="26"/>
                <c:pt idx="0">
                  <c:v>58.597531136257103</c:v>
                </c:pt>
                <c:pt idx="1">
                  <c:v>57.828741736307904</c:v>
                </c:pt>
                <c:pt idx="2">
                  <c:v>56.820768942766001</c:v>
                </c:pt>
                <c:pt idx="3">
                  <c:v>55.433011701367796</c:v>
                </c:pt>
                <c:pt idx="4">
                  <c:v>52.813788477364689</c:v>
                </c:pt>
                <c:pt idx="5">
                  <c:v>50.098157807749402</c:v>
                </c:pt>
                <c:pt idx="6">
                  <c:v>48.750379973486005</c:v>
                </c:pt>
                <c:pt idx="7">
                  <c:v>47.0873749358569</c:v>
                </c:pt>
                <c:pt idx="8">
                  <c:v>48.29961687556581</c:v>
                </c:pt>
                <c:pt idx="9">
                  <c:v>45.078677614390493</c:v>
                </c:pt>
                <c:pt idx="10">
                  <c:v>45.581500987456096</c:v>
                </c:pt>
                <c:pt idx="11">
                  <c:v>44.308333334425015</c:v>
                </c:pt>
                <c:pt idx="12">
                  <c:v>44.635810860053404</c:v>
                </c:pt>
                <c:pt idx="13">
                  <c:v>42.977835884682491</c:v>
                </c:pt>
                <c:pt idx="14">
                  <c:v>41.424153025327904</c:v>
                </c:pt>
                <c:pt idx="15">
                  <c:v>41.445685811725596</c:v>
                </c:pt>
                <c:pt idx="16">
                  <c:v>39.937048211357293</c:v>
                </c:pt>
                <c:pt idx="17">
                  <c:v>39.969356538330402</c:v>
                </c:pt>
                <c:pt idx="18">
                  <c:v>40.158753476520303</c:v>
                </c:pt>
                <c:pt idx="19">
                  <c:v>38.970478621542291</c:v>
                </c:pt>
                <c:pt idx="20">
                  <c:v>37.753420339279202</c:v>
                </c:pt>
                <c:pt idx="21">
                  <c:v>38.225472145200307</c:v>
                </c:pt>
                <c:pt idx="22">
                  <c:v>38.233657342001109</c:v>
                </c:pt>
                <c:pt idx="23">
                  <c:v>38.106453593840492</c:v>
                </c:pt>
                <c:pt idx="24">
                  <c:v>37.454268345606891</c:v>
                </c:pt>
                <c:pt idx="25">
                  <c:v>36.879348103235898</c:v>
                </c:pt>
              </c:numCache>
            </c:numRef>
          </c:yVal>
          <c:smooth val="0"/>
          <c:extLst>
            <c:ext xmlns:c16="http://schemas.microsoft.com/office/drawing/2014/chart" uri="{C3380CC4-5D6E-409C-BE32-E72D297353CC}">
              <c16:uniqueId val="{00000000-C373-48F0-B055-555FE2B027A8}"/>
            </c:ext>
          </c:extLst>
        </c:ser>
        <c:dLbls>
          <c:showLegendKey val="0"/>
          <c:showVal val="0"/>
          <c:showCatName val="0"/>
          <c:showSerName val="0"/>
          <c:showPercent val="0"/>
          <c:showBubbleSize val="0"/>
        </c:dLbls>
        <c:axId val="73848320"/>
        <c:axId val="73850240"/>
      </c:scatterChart>
      <c:valAx>
        <c:axId val="73848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850240"/>
        <c:crosses val="autoZero"/>
        <c:crossBetween val="midCat"/>
      </c:valAx>
      <c:valAx>
        <c:axId val="73850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Renewable Energy in Total Energy Consumption (%)</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84832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Sheet1!$AS$3:$AS$28</c:f>
              <c:numCache>
                <c:formatCode>0.0</c:formatCode>
                <c:ptCount val="26"/>
                <c:pt idx="0">
                  <c:v>9.0436878580501077</c:v>
                </c:pt>
                <c:pt idx="1">
                  <c:v>9.132312751782937</c:v>
                </c:pt>
                <c:pt idx="2">
                  <c:v>9.1818443911915608</c:v>
                </c:pt>
                <c:pt idx="3">
                  <c:v>9.237911498728387</c:v>
                </c:pt>
                <c:pt idx="4">
                  <c:v>9.3159170429994376</c:v>
                </c:pt>
                <c:pt idx="5">
                  <c:v>9.3972539765316316</c:v>
                </c:pt>
                <c:pt idx="6">
                  <c:v>9.4609256119820007</c:v>
                </c:pt>
                <c:pt idx="7">
                  <c:v>9.5090830130423516</c:v>
                </c:pt>
                <c:pt idx="8">
                  <c:v>9.4455985231230297</c:v>
                </c:pt>
                <c:pt idx="9">
                  <c:v>9.5456271082434601</c:v>
                </c:pt>
                <c:pt idx="10">
                  <c:v>9.6227494162350435</c:v>
                </c:pt>
                <c:pt idx="11">
                  <c:v>9.6593360245724078</c:v>
                </c:pt>
                <c:pt idx="12">
                  <c:v>9.7252483912558034</c:v>
                </c:pt>
                <c:pt idx="13">
                  <c:v>9.7489753987999759</c:v>
                </c:pt>
                <c:pt idx="14">
                  <c:v>9.7928478928780098</c:v>
                </c:pt>
                <c:pt idx="15">
                  <c:v>9.8292144875472172</c:v>
                </c:pt>
                <c:pt idx="16">
                  <c:v>9.874428902031827</c:v>
                </c:pt>
                <c:pt idx="17">
                  <c:v>9.9225703148093025</c:v>
                </c:pt>
                <c:pt idx="18">
                  <c:v>9.9428765467410098</c:v>
                </c:pt>
                <c:pt idx="19">
                  <c:v>9.9447799068435447</c:v>
                </c:pt>
                <c:pt idx="20">
                  <c:v>10.002742347529809</c:v>
                </c:pt>
                <c:pt idx="21">
                  <c:v>10.031207962780503</c:v>
                </c:pt>
                <c:pt idx="22">
                  <c:v>10.048615998029385</c:v>
                </c:pt>
                <c:pt idx="23">
                  <c:v>10.072614386882066</c:v>
                </c:pt>
                <c:pt idx="24">
                  <c:v>10.099201234729916</c:v>
                </c:pt>
                <c:pt idx="25">
                  <c:v>10.121448533359221</c:v>
                </c:pt>
              </c:numCache>
            </c:numRef>
          </c:xVal>
          <c:yVal>
            <c:numRef>
              <c:f>Sheet1!$AT$3:$AT$28</c:f>
              <c:numCache>
                <c:formatCode>0.0</c:formatCode>
                <c:ptCount val="26"/>
                <c:pt idx="0">
                  <c:v>1.6319468671806199</c:v>
                </c:pt>
                <c:pt idx="1">
                  <c:v>0.95580536702480412</c:v>
                </c:pt>
                <c:pt idx="2">
                  <c:v>0.75291968754188321</c:v>
                </c:pt>
                <c:pt idx="3">
                  <c:v>0.72597866034243907</c:v>
                </c:pt>
                <c:pt idx="4">
                  <c:v>0.44157475693894305</c:v>
                </c:pt>
                <c:pt idx="5">
                  <c:v>0.44359028734824807</c:v>
                </c:pt>
                <c:pt idx="6">
                  <c:v>0.60863811960565295</c:v>
                </c:pt>
                <c:pt idx="7">
                  <c:v>0.67645317414054307</c:v>
                </c:pt>
                <c:pt idx="8">
                  <c:v>0.94892071440480119</c:v>
                </c:pt>
                <c:pt idx="9">
                  <c:v>0.78712686156931</c:v>
                </c:pt>
                <c:pt idx="10">
                  <c:v>0.70045081376418306</c:v>
                </c:pt>
                <c:pt idx="11">
                  <c:v>0.6921976341262871</c:v>
                </c:pt>
                <c:pt idx="12">
                  <c:v>0.69666262572115689</c:v>
                </c:pt>
                <c:pt idx="13">
                  <c:v>0.84558166458442807</c:v>
                </c:pt>
                <c:pt idx="14">
                  <c:v>0.77020365930413714</c:v>
                </c:pt>
                <c:pt idx="15">
                  <c:v>0.87292337989518409</c:v>
                </c:pt>
                <c:pt idx="16">
                  <c:v>0.94865776232938914</c:v>
                </c:pt>
                <c:pt idx="17">
                  <c:v>1.0249217404268798</c:v>
                </c:pt>
                <c:pt idx="18">
                  <c:v>1.0607292639831698</c:v>
                </c:pt>
                <c:pt idx="19">
                  <c:v>1.2067960360701697</c:v>
                </c:pt>
                <c:pt idx="20">
                  <c:v>1.31495350279791</c:v>
                </c:pt>
                <c:pt idx="21">
                  <c:v>1.3476120551156199</c:v>
                </c:pt>
                <c:pt idx="22">
                  <c:v>1.6142575132334203</c:v>
                </c:pt>
                <c:pt idx="23">
                  <c:v>1.92227365396064</c:v>
                </c:pt>
                <c:pt idx="24">
                  <c:v>2.838191508147311</c:v>
                </c:pt>
                <c:pt idx="25">
                  <c:v>2.70770280422964</c:v>
                </c:pt>
              </c:numCache>
            </c:numRef>
          </c:yVal>
          <c:smooth val="0"/>
          <c:extLst>
            <c:ext xmlns:c16="http://schemas.microsoft.com/office/drawing/2014/chart" uri="{C3380CC4-5D6E-409C-BE32-E72D297353CC}">
              <c16:uniqueId val="{00000000-ECCE-43CA-8E51-74DE74F5D4ED}"/>
            </c:ext>
          </c:extLst>
        </c:ser>
        <c:dLbls>
          <c:showLegendKey val="0"/>
          <c:showVal val="0"/>
          <c:showCatName val="0"/>
          <c:showSerName val="0"/>
          <c:showPercent val="0"/>
          <c:showBubbleSize val="0"/>
        </c:dLbls>
        <c:axId val="69414272"/>
        <c:axId val="74202112"/>
      </c:scatterChart>
      <c:valAx>
        <c:axId val="69414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4202112"/>
        <c:crosses val="autoZero"/>
        <c:crossBetween val="midCat"/>
      </c:valAx>
      <c:valAx>
        <c:axId val="74202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Renewable Energy in Total Energy Consumption (%)</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414272"/>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Sheet1!$AW$3:$AW$28</c:f>
              <c:numCache>
                <c:formatCode>0.0</c:formatCode>
                <c:ptCount val="26"/>
                <c:pt idx="0">
                  <c:v>8.4200139698973508</c:v>
                </c:pt>
                <c:pt idx="1">
                  <c:v>8.4843629225352579</c:v>
                </c:pt>
                <c:pt idx="2">
                  <c:v>8.5437551680944352</c:v>
                </c:pt>
                <c:pt idx="3">
                  <c:v>8.6130488860222734</c:v>
                </c:pt>
                <c:pt idx="4">
                  <c:v>8.6762030938668584</c:v>
                </c:pt>
                <c:pt idx="5">
                  <c:v>8.7447447677509178</c:v>
                </c:pt>
                <c:pt idx="6">
                  <c:v>8.8145388653322598</c:v>
                </c:pt>
                <c:pt idx="7">
                  <c:v>8.8596007702372219</c:v>
                </c:pt>
                <c:pt idx="8">
                  <c:v>8.7578867281331156</c:v>
                </c:pt>
                <c:pt idx="9">
                  <c:v>8.7930349510464705</c:v>
                </c:pt>
                <c:pt idx="10">
                  <c:v>8.8546708515464925</c:v>
                </c:pt>
                <c:pt idx="11">
                  <c:v>8.8378792142742846</c:v>
                </c:pt>
                <c:pt idx="12">
                  <c:v>8.8695465941931459</c:v>
                </c:pt>
                <c:pt idx="13">
                  <c:v>8.905762099171767</c:v>
                </c:pt>
                <c:pt idx="14">
                  <c:v>8.9516772056949119</c:v>
                </c:pt>
                <c:pt idx="15">
                  <c:v>8.9839729862723985</c:v>
                </c:pt>
                <c:pt idx="16">
                  <c:v>9.0186090067381013</c:v>
                </c:pt>
                <c:pt idx="17">
                  <c:v>9.0601007442805006</c:v>
                </c:pt>
                <c:pt idx="18">
                  <c:v>9.0881737799766782</c:v>
                </c:pt>
                <c:pt idx="19">
                  <c:v>9.054766037523784</c:v>
                </c:pt>
                <c:pt idx="20">
                  <c:v>9.1094770898284718</c:v>
                </c:pt>
                <c:pt idx="21">
                  <c:v>9.1454826040232344</c:v>
                </c:pt>
                <c:pt idx="22">
                  <c:v>9.1843151135260452</c:v>
                </c:pt>
                <c:pt idx="23">
                  <c:v>9.2164929496578782</c:v>
                </c:pt>
                <c:pt idx="24">
                  <c:v>9.2614203638022037</c:v>
                </c:pt>
                <c:pt idx="25">
                  <c:v>9.2976322498871191</c:v>
                </c:pt>
              </c:numCache>
            </c:numRef>
          </c:xVal>
          <c:yVal>
            <c:numRef>
              <c:f>Sheet1!$AX$3:$AX$28</c:f>
              <c:numCache>
                <c:formatCode>0.0</c:formatCode>
                <c:ptCount val="26"/>
                <c:pt idx="0">
                  <c:v>11.980543608873003</c:v>
                </c:pt>
                <c:pt idx="1">
                  <c:v>11.153435523547403</c:v>
                </c:pt>
                <c:pt idx="2">
                  <c:v>10.2662172738824</c:v>
                </c:pt>
                <c:pt idx="3">
                  <c:v>10.0258519116095</c:v>
                </c:pt>
                <c:pt idx="4">
                  <c:v>9.9259269121736917</c:v>
                </c:pt>
                <c:pt idx="5">
                  <c:v>9.0296138482769805</c:v>
                </c:pt>
                <c:pt idx="6">
                  <c:v>7.4730826712981608</c:v>
                </c:pt>
                <c:pt idx="7">
                  <c:v>6.7055872217782486</c:v>
                </c:pt>
                <c:pt idx="8">
                  <c:v>7.167840320449069</c:v>
                </c:pt>
                <c:pt idx="9">
                  <c:v>7.3427148233167081</c:v>
                </c:pt>
                <c:pt idx="10">
                  <c:v>6.7435037242867706</c:v>
                </c:pt>
                <c:pt idx="11">
                  <c:v>6.4784889109735309</c:v>
                </c:pt>
                <c:pt idx="12">
                  <c:v>5.716590940089989</c:v>
                </c:pt>
                <c:pt idx="13">
                  <c:v>5.4135573812915405</c:v>
                </c:pt>
                <c:pt idx="14">
                  <c:v>5.1690397210997894</c:v>
                </c:pt>
                <c:pt idx="15">
                  <c:v>4.9245250979941604</c:v>
                </c:pt>
                <c:pt idx="16">
                  <c:v>4.9943994522287305</c:v>
                </c:pt>
                <c:pt idx="17">
                  <c:v>4.5577075465561787</c:v>
                </c:pt>
                <c:pt idx="18">
                  <c:v>4.7291344856445905</c:v>
                </c:pt>
                <c:pt idx="19">
                  <c:v>4.2301240500045196</c:v>
                </c:pt>
                <c:pt idx="20">
                  <c:v>3.8190422949169895</c:v>
                </c:pt>
                <c:pt idx="21">
                  <c:v>4.1077629638147499</c:v>
                </c:pt>
                <c:pt idx="22">
                  <c:v>4.4103106061769388</c:v>
                </c:pt>
                <c:pt idx="23">
                  <c:v>4.4862996449598214</c:v>
                </c:pt>
                <c:pt idx="24">
                  <c:v>4.7697736366766899</c:v>
                </c:pt>
                <c:pt idx="25">
                  <c:v>5.1944425890152885</c:v>
                </c:pt>
              </c:numCache>
            </c:numRef>
          </c:yVal>
          <c:smooth val="0"/>
          <c:extLst>
            <c:ext xmlns:c16="http://schemas.microsoft.com/office/drawing/2014/chart" uri="{C3380CC4-5D6E-409C-BE32-E72D297353CC}">
              <c16:uniqueId val="{00000000-1E91-470C-8596-F4D6FCA7B099}"/>
            </c:ext>
          </c:extLst>
        </c:ser>
        <c:dLbls>
          <c:showLegendKey val="0"/>
          <c:showVal val="0"/>
          <c:showCatName val="0"/>
          <c:showSerName val="0"/>
          <c:showPercent val="0"/>
          <c:showBubbleSize val="0"/>
        </c:dLbls>
        <c:axId val="74247552"/>
        <c:axId val="69633152"/>
      </c:scatterChart>
      <c:valAx>
        <c:axId val="74247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9633152"/>
        <c:crosses val="autoZero"/>
        <c:crossBetween val="midCat"/>
      </c:valAx>
      <c:valAx>
        <c:axId val="6963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Renewable Energy in Total Energy Consumption (%)</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4247552"/>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Sheet1!$BA$3:$BA$28</c:f>
              <c:numCache>
                <c:formatCode>0.0</c:formatCode>
                <c:ptCount val="26"/>
                <c:pt idx="0">
                  <c:v>10.492920129721226</c:v>
                </c:pt>
                <c:pt idx="1">
                  <c:v>10.478474344836089</c:v>
                </c:pt>
                <c:pt idx="2">
                  <c:v>10.499223726812698</c:v>
                </c:pt>
                <c:pt idx="3">
                  <c:v>10.513193275833469</c:v>
                </c:pt>
                <c:pt idx="4">
                  <c:v>10.540428288345803</c:v>
                </c:pt>
                <c:pt idx="5">
                  <c:v>10.555009338940955</c:v>
                </c:pt>
                <c:pt idx="6">
                  <c:v>10.580406052534432</c:v>
                </c:pt>
                <c:pt idx="7">
                  <c:v>10.611878100603583</c:v>
                </c:pt>
                <c:pt idx="8">
                  <c:v>10.644059906788151</c:v>
                </c:pt>
                <c:pt idx="9">
                  <c:v>10.679013771146723</c:v>
                </c:pt>
                <c:pt idx="10">
                  <c:v>10.708331851465722</c:v>
                </c:pt>
                <c:pt idx="11">
                  <c:v>10.708368340586036</c:v>
                </c:pt>
                <c:pt idx="12">
                  <c:v>10.716357381565249</c:v>
                </c:pt>
                <c:pt idx="13">
                  <c:v>10.73597298974909</c:v>
                </c:pt>
                <c:pt idx="14">
                  <c:v>10.764003251958467</c:v>
                </c:pt>
                <c:pt idx="15">
                  <c:v>10.789315208388006</c:v>
                </c:pt>
                <c:pt idx="16">
                  <c:v>10.807822443241093</c:v>
                </c:pt>
                <c:pt idx="17">
                  <c:v>10.81689977529901</c:v>
                </c:pt>
                <c:pt idx="18">
                  <c:v>10.806074390819287</c:v>
                </c:pt>
                <c:pt idx="19">
                  <c:v>10.771613003219031</c:v>
                </c:pt>
                <c:pt idx="20">
                  <c:v>10.78864907472888</c:v>
                </c:pt>
                <c:pt idx="21">
                  <c:v>10.796838227376778</c:v>
                </c:pt>
                <c:pt idx="22">
                  <c:v>10.811811704788187</c:v>
                </c:pt>
                <c:pt idx="23">
                  <c:v>10.823197175996206</c:v>
                </c:pt>
                <c:pt idx="24">
                  <c:v>10.840145946069276</c:v>
                </c:pt>
                <c:pt idx="25">
                  <c:v>10.861241458536218</c:v>
                </c:pt>
              </c:numCache>
            </c:numRef>
          </c:xVal>
          <c:yVal>
            <c:numRef>
              <c:f>Sheet1!$BB$3:$BB$28</c:f>
              <c:numCache>
                <c:formatCode>0.0</c:formatCode>
                <c:ptCount val="26"/>
                <c:pt idx="0">
                  <c:v>4.1754621858343421</c:v>
                </c:pt>
                <c:pt idx="1">
                  <c:v>4.5079195937707093</c:v>
                </c:pt>
                <c:pt idx="2">
                  <c:v>4.763083108108459</c:v>
                </c:pt>
                <c:pt idx="3">
                  <c:v>4.2815284067407706</c:v>
                </c:pt>
                <c:pt idx="4">
                  <c:v>4.0886413983982903</c:v>
                </c:pt>
                <c:pt idx="5">
                  <c:v>4.72655433519206</c:v>
                </c:pt>
                <c:pt idx="6">
                  <c:v>4.7639304506059288</c:v>
                </c:pt>
                <c:pt idx="7">
                  <c:v>4.5142602988271499</c:v>
                </c:pt>
                <c:pt idx="8">
                  <c:v>4.5342968895808999</c:v>
                </c:pt>
                <c:pt idx="9">
                  <c:v>5.7097265931195711</c:v>
                </c:pt>
                <c:pt idx="10">
                  <c:v>5.4296236885018319</c:v>
                </c:pt>
                <c:pt idx="11">
                  <c:v>4.6785712099853889</c:v>
                </c:pt>
                <c:pt idx="12">
                  <c:v>4.8407791844826216</c:v>
                </c:pt>
                <c:pt idx="13">
                  <c:v>5.3262822735698094</c:v>
                </c:pt>
                <c:pt idx="14">
                  <c:v>5.4776565183178301</c:v>
                </c:pt>
                <c:pt idx="15">
                  <c:v>5.8410908725903798</c:v>
                </c:pt>
                <c:pt idx="16">
                  <c:v>6.3965139705797087</c:v>
                </c:pt>
                <c:pt idx="17">
                  <c:v>6.3041281982193498</c:v>
                </c:pt>
                <c:pt idx="18">
                  <c:v>6.8455408351125495</c:v>
                </c:pt>
                <c:pt idx="19">
                  <c:v>7.3544047545025695</c:v>
                </c:pt>
                <c:pt idx="20">
                  <c:v>7.5051720554451</c:v>
                </c:pt>
                <c:pt idx="21">
                  <c:v>8.1644516462326493</c:v>
                </c:pt>
                <c:pt idx="22">
                  <c:v>8.4814504075945578</c:v>
                </c:pt>
                <c:pt idx="23">
                  <c:v>8.7132615727815885</c:v>
                </c:pt>
                <c:pt idx="24">
                  <c:v>8.7543089544396402</c:v>
                </c:pt>
                <c:pt idx="25">
                  <c:v>8.7169358670581403</c:v>
                </c:pt>
              </c:numCache>
            </c:numRef>
          </c:yVal>
          <c:smooth val="0"/>
          <c:extLst>
            <c:ext xmlns:c16="http://schemas.microsoft.com/office/drawing/2014/chart" uri="{C3380CC4-5D6E-409C-BE32-E72D297353CC}">
              <c16:uniqueId val="{00000000-42B8-44B9-B139-669FF60B2E56}"/>
            </c:ext>
          </c:extLst>
        </c:ser>
        <c:dLbls>
          <c:showLegendKey val="0"/>
          <c:showVal val="0"/>
          <c:showCatName val="0"/>
          <c:showSerName val="0"/>
          <c:showPercent val="0"/>
          <c:showBubbleSize val="0"/>
        </c:dLbls>
        <c:axId val="69721088"/>
        <c:axId val="69705728"/>
      </c:scatterChart>
      <c:valAx>
        <c:axId val="69721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LN(GDP/Kapita)</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05728"/>
        <c:crosses val="autoZero"/>
        <c:crossBetween val="midCat"/>
      </c:valAx>
      <c:valAx>
        <c:axId val="69705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Renewable Energy in Total Energy Consumption (%)</a:t>
                </a:r>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21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5CFA8-D293-45BD-9F75-706EC3152856}" type="datetimeFigureOut">
              <a:rPr lang="en-MY" smtClean="0"/>
              <a:pPr/>
              <a:t>30/06/2020</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241E8-AB0A-406B-9F4A-9EBCE01688E3}" type="slidenum">
              <a:rPr lang="en-MY" smtClean="0"/>
              <a:pPr/>
              <a:t>‹#›</a:t>
            </a:fld>
            <a:endParaRPr lang="en-MY"/>
          </a:p>
        </p:txBody>
      </p:sp>
    </p:spTree>
    <p:extLst>
      <p:ext uri="{BB962C8B-B14F-4D97-AF65-F5344CB8AC3E}">
        <p14:creationId xmlns:p14="http://schemas.microsoft.com/office/powerpoint/2010/main" val="328035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65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59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34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2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99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86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00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53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65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10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86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60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47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69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F56241E8-AB0A-406B-9F4A-9EBCE01688E3}" type="slidenum">
              <a:rPr lang="en-MY" smtClean="0"/>
              <a:pPr/>
              <a:t>13</a:t>
            </a:fld>
            <a:endParaRPr lang="en-MY"/>
          </a:p>
        </p:txBody>
      </p:sp>
    </p:spTree>
    <p:extLst>
      <p:ext uri="{BB962C8B-B14F-4D97-AF65-F5344CB8AC3E}">
        <p14:creationId xmlns:p14="http://schemas.microsoft.com/office/powerpoint/2010/main" val="405221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77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8"/>
        <p:cNvGrpSpPr/>
        <p:nvPr/>
      </p:nvGrpSpPr>
      <p:grpSpPr>
        <a:xfrm>
          <a:off x="0" y="0"/>
          <a:ext cx="0" cy="0"/>
          <a:chOff x="0" y="0"/>
          <a:chExt cx="0" cy="0"/>
        </a:xfrm>
      </p:grpSpPr>
      <p:grpSp>
        <p:nvGrpSpPr>
          <p:cNvPr id="89" name="Google Shape;89;p6"/>
          <p:cNvGrpSpPr/>
          <p:nvPr/>
        </p:nvGrpSpPr>
        <p:grpSpPr>
          <a:xfrm>
            <a:off x="0" y="1"/>
            <a:ext cx="12192048" cy="6857996"/>
            <a:chOff x="0" y="0"/>
            <a:chExt cx="9144036" cy="5143497"/>
          </a:xfrm>
        </p:grpSpPr>
        <p:sp>
          <p:nvSpPr>
            <p:cNvPr id="90" name="Google Shape;90;p6"/>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6"/>
          <p:cNvSpPr/>
          <p:nvPr/>
        </p:nvSpPr>
        <p:spPr>
          <a:xfrm rot="-5400000">
            <a:off x="11484400" y="6150400"/>
            <a:ext cx="540400" cy="4684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txBox="1">
            <a:spLocks noGrp="1"/>
          </p:cNvSpPr>
          <p:nvPr>
            <p:ph type="title"/>
          </p:nvPr>
        </p:nvSpPr>
        <p:spPr>
          <a:xfrm>
            <a:off x="1610467" y="1140675"/>
            <a:ext cx="8971200" cy="468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3" name="Google Shape;103;p6"/>
          <p:cNvSpPr txBox="1">
            <a:spLocks noGrp="1"/>
          </p:cNvSpPr>
          <p:nvPr>
            <p:ph type="body" idx="1"/>
          </p:nvPr>
        </p:nvSpPr>
        <p:spPr>
          <a:xfrm>
            <a:off x="1610365" y="1906867"/>
            <a:ext cx="4191600" cy="4354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104" name="Google Shape;104;p6"/>
          <p:cNvSpPr txBox="1">
            <a:spLocks noGrp="1"/>
          </p:cNvSpPr>
          <p:nvPr>
            <p:ph type="body" idx="2"/>
          </p:nvPr>
        </p:nvSpPr>
        <p:spPr>
          <a:xfrm>
            <a:off x="6389984" y="1906867"/>
            <a:ext cx="4191600" cy="4354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105" name="Google Shape;105;p6"/>
          <p:cNvSpPr txBox="1">
            <a:spLocks noGrp="1"/>
          </p:cNvSpPr>
          <p:nvPr>
            <p:ph type="sldNum" idx="12"/>
          </p:nvPr>
        </p:nvSpPr>
        <p:spPr>
          <a:xfrm>
            <a:off x="11520233" y="6114400"/>
            <a:ext cx="468400" cy="54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grpSp>
        <p:nvGrpSpPr>
          <p:cNvPr id="106" name="Google Shape;106;p6"/>
          <p:cNvGrpSpPr/>
          <p:nvPr/>
        </p:nvGrpSpPr>
        <p:grpSpPr>
          <a:xfrm>
            <a:off x="3" y="1160267"/>
            <a:ext cx="1407259" cy="408036"/>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036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AF863-7229-43ED-ABFC-43BBCD13DEA9}" type="datetimeFigureOut">
              <a:rPr lang="en-MY" smtClean="0"/>
              <a:pPr/>
              <a:t>30/06/2020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897F9F3-3BED-4267-9B22-3A00EA1A988E}"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AF863-7229-43ED-ABFC-43BBCD13DEA9}" type="datetimeFigureOut">
              <a:rPr lang="en-MY" smtClean="0"/>
              <a:pPr/>
              <a:t>30/06/2020</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7F9F3-3BED-4267-9B22-3A00EA1A988E}"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uniten.edu.my/research/institute-energy-policy-and-research-iepre/about-us/" TargetMode="External"/><Relationship Id="rId5" Type="http://schemas.openxmlformats.org/officeDocument/2006/relationships/hyperlink" Target="mailto:syarifah.mardhiah@uniten.edu.my"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4927"/>
          </a:xfrm>
          <a:prstGeom prst="rect">
            <a:avLst/>
          </a:prstGeom>
          <a:solidFill>
            <a:srgbClr val="30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18497">
            <a:off x="9196658" y="1628056"/>
            <a:ext cx="3612820" cy="7233771"/>
          </a:xfrm>
          <a:custGeom>
            <a:avLst/>
            <a:gdLst>
              <a:gd name="connsiteX0" fmla="*/ 0 w 3612820"/>
              <a:gd name="connsiteY0" fmla="*/ 0 h 7233771"/>
              <a:gd name="connsiteX1" fmla="*/ 3612820 w 3612820"/>
              <a:gd name="connsiteY1" fmla="*/ 3788322 h 7233771"/>
              <a:gd name="connsiteX2" fmla="*/ 0 w 3612820"/>
              <a:gd name="connsiteY2" fmla="*/ 7233771 h 7233771"/>
            </a:gdLst>
            <a:ahLst/>
            <a:cxnLst>
              <a:cxn ang="0">
                <a:pos x="connsiteX0" y="connsiteY0"/>
              </a:cxn>
              <a:cxn ang="0">
                <a:pos x="connsiteX1" y="connsiteY1"/>
              </a:cxn>
              <a:cxn ang="0">
                <a:pos x="connsiteX2" y="connsiteY2"/>
              </a:cxn>
            </a:cxnLst>
            <a:rect l="l" t="t" r="r" b="b"/>
            <a:pathLst>
              <a:path w="3612820" h="7233771">
                <a:moveTo>
                  <a:pt x="0" y="0"/>
                </a:moveTo>
                <a:lnTo>
                  <a:pt x="3612820" y="3788322"/>
                </a:lnTo>
                <a:lnTo>
                  <a:pt x="0" y="7233771"/>
                </a:lnTo>
                <a:close/>
              </a:path>
            </a:pathLst>
          </a:custGeom>
          <a:solidFill>
            <a:srgbClr val="B0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 y="1081235"/>
            <a:ext cx="12192001" cy="1013075"/>
            <a:chOff x="-1" y="948109"/>
            <a:chExt cx="8951913" cy="838894"/>
          </a:xfrm>
          <a:effectLst>
            <a:outerShdw blurRad="50800" dist="38100" dir="2700000" algn="tl" rotWithShape="0">
              <a:prstClr val="black">
                <a:alpha val="40000"/>
              </a:prstClr>
            </a:outerShdw>
          </a:effectLst>
        </p:grpSpPr>
        <p:sp>
          <p:nvSpPr>
            <p:cNvPr id="6" name="TextBox 5"/>
            <p:cNvSpPr txBox="1"/>
            <p:nvPr/>
          </p:nvSpPr>
          <p:spPr>
            <a:xfrm>
              <a:off x="-1" y="948109"/>
              <a:ext cx="8951913" cy="838894"/>
            </a:xfrm>
            <a:prstGeom prst="rect">
              <a:avLst/>
            </a:prstGeom>
            <a:solidFill>
              <a:srgbClr val="B0CBC6"/>
            </a:solidFill>
            <a:ln>
              <a:noFill/>
            </a:ln>
            <a:effectLst>
              <a:outerShdw blurRad="101600" dist="38100" dir="8100000" algn="tr" rotWithShape="0">
                <a:prstClr val="black">
                  <a:alpha val="36000"/>
                </a:prstClr>
              </a:outerShdw>
            </a:effectLst>
          </p:spPr>
          <p:txBody>
            <a:bodyPr wrap="square" rtlCol="0">
              <a:noAutofit/>
            </a:bodyPr>
            <a:lstStyle/>
            <a:p>
              <a:pPr algn="ctr"/>
              <a:r>
                <a:rPr lang="en-US" sz="2000" dirty="0">
                  <a:latin typeface="Berlin Sans FB Demi" panose="020E0802020502020306" pitchFamily="34" charset="0"/>
                </a:rPr>
                <a:t>     </a:t>
              </a:r>
              <a:r>
                <a:rPr lang="en-US" sz="3200" b="1" dirty="0" err="1"/>
                <a:t>YBhg</a:t>
              </a:r>
              <a:r>
                <a:rPr lang="en-US" sz="3200" b="1" dirty="0"/>
                <a:t> </a:t>
              </a:r>
              <a:r>
                <a:rPr lang="en-US" sz="3200" b="1" dirty="0" err="1"/>
                <a:t>Dato</a:t>
              </a:r>
              <a:r>
                <a:rPr lang="en-US" sz="3200" b="1" dirty="0"/>
                <a:t>’ Distinguished Professor  Dr. Rajah </a:t>
              </a:r>
              <a:r>
                <a:rPr lang="en-US" sz="3200" b="1" dirty="0" err="1"/>
                <a:t>Rasiah</a:t>
              </a:r>
              <a:endParaRPr lang="en-US" sz="3200" b="1" dirty="0"/>
            </a:p>
          </p:txBody>
        </p:sp>
        <p:sp>
          <p:nvSpPr>
            <p:cNvPr id="7" name="TextBox 6"/>
            <p:cNvSpPr txBox="1"/>
            <p:nvPr/>
          </p:nvSpPr>
          <p:spPr>
            <a:xfrm>
              <a:off x="1896674" y="1379201"/>
              <a:ext cx="6779257" cy="305832"/>
            </a:xfrm>
            <a:prstGeom prst="rect">
              <a:avLst/>
            </a:prstGeom>
            <a:noFill/>
          </p:spPr>
          <p:txBody>
            <a:bodyPr wrap="square" rtlCol="0">
              <a:spAutoFit/>
            </a:bodyPr>
            <a:lstStyle/>
            <a:p>
              <a:r>
                <a:rPr lang="en-US" dirty="0"/>
                <a:t>Visiting Professor at Institute of Energy Policy and Research (</a:t>
              </a:r>
              <a:r>
                <a:rPr lang="en-US" dirty="0" err="1"/>
                <a:t>IEPRe</a:t>
              </a:r>
              <a:r>
                <a:rPr lang="en-US" dirty="0"/>
                <a:t>), UNITEN </a:t>
              </a:r>
            </a:p>
          </p:txBody>
        </p:sp>
      </p:grpSp>
      <p:sp>
        <p:nvSpPr>
          <p:cNvPr id="8" name="TextBox 7"/>
          <p:cNvSpPr txBox="1"/>
          <p:nvPr/>
        </p:nvSpPr>
        <p:spPr>
          <a:xfrm>
            <a:off x="72024" y="-50416"/>
            <a:ext cx="12119976" cy="923330"/>
          </a:xfrm>
          <a:prstGeom prst="rect">
            <a:avLst/>
          </a:prstGeom>
          <a:noFill/>
        </p:spPr>
        <p:txBody>
          <a:bodyPr wrap="square" rtlCol="0">
            <a:spAutoFit/>
          </a:bodyPr>
          <a:lstStyle/>
          <a:p>
            <a:pPr algn="ctr"/>
            <a:r>
              <a:rPr lang="en-US" sz="5400" b="1" dirty="0">
                <a:solidFill>
                  <a:srgbClr val="9CACBB"/>
                </a:solidFill>
              </a:rPr>
              <a:t>LIVE WEBINAR</a:t>
            </a:r>
          </a:p>
        </p:txBody>
      </p:sp>
      <p:sp>
        <p:nvSpPr>
          <p:cNvPr id="9" name="TextBox 8"/>
          <p:cNvSpPr txBox="1"/>
          <p:nvPr/>
        </p:nvSpPr>
        <p:spPr>
          <a:xfrm>
            <a:off x="4068719" y="665120"/>
            <a:ext cx="3871491" cy="400110"/>
          </a:xfrm>
          <a:prstGeom prst="rect">
            <a:avLst/>
          </a:prstGeom>
          <a:noFill/>
        </p:spPr>
        <p:txBody>
          <a:bodyPr wrap="square" rtlCol="0">
            <a:spAutoFit/>
          </a:bodyPr>
          <a:lstStyle/>
          <a:p>
            <a:pPr algn="ctr"/>
            <a:r>
              <a:rPr lang="en-US" sz="2000" b="1" dirty="0">
                <a:solidFill>
                  <a:schemeClr val="bg1"/>
                </a:solidFill>
              </a:rPr>
              <a:t>with</a:t>
            </a:r>
          </a:p>
        </p:txBody>
      </p:sp>
      <p:sp>
        <p:nvSpPr>
          <p:cNvPr id="10" name="TextBox 9"/>
          <p:cNvSpPr txBox="1"/>
          <p:nvPr/>
        </p:nvSpPr>
        <p:spPr>
          <a:xfrm>
            <a:off x="0" y="2809446"/>
            <a:ext cx="9668428" cy="1446550"/>
          </a:xfrm>
          <a:prstGeom prst="rect">
            <a:avLst/>
          </a:prstGeom>
          <a:noFill/>
        </p:spPr>
        <p:txBody>
          <a:bodyPr wrap="square" rtlCol="0">
            <a:spAutoFit/>
          </a:bodyPr>
          <a:lstStyle/>
          <a:p>
            <a:pPr algn="ctr"/>
            <a:r>
              <a:rPr lang="en-US" sz="4400" b="1" dirty="0">
                <a:solidFill>
                  <a:schemeClr val="bg1"/>
                </a:solidFill>
              </a:rPr>
              <a:t>The New  Post-Pandemic Normal </a:t>
            </a:r>
          </a:p>
          <a:p>
            <a:pPr algn="ctr"/>
            <a:r>
              <a:rPr lang="en-US" sz="4400" b="1" dirty="0">
                <a:solidFill>
                  <a:schemeClr val="bg1"/>
                </a:solidFill>
              </a:rPr>
              <a:t>on Sustainability: Key Pillars</a:t>
            </a:r>
            <a:endParaRPr lang="en-US" sz="4400" dirty="0">
              <a:solidFill>
                <a:schemeClr val="bg1"/>
              </a:solidFill>
              <a:latin typeface="Berlin Sans FB Demi" panose="020E0802020502020306" pitchFamily="34" charset="0"/>
            </a:endParaRPr>
          </a:p>
        </p:txBody>
      </p:sp>
      <p:sp>
        <p:nvSpPr>
          <p:cNvPr id="11" name="TextBox 10"/>
          <p:cNvSpPr txBox="1"/>
          <p:nvPr/>
        </p:nvSpPr>
        <p:spPr>
          <a:xfrm>
            <a:off x="2143666" y="4413944"/>
            <a:ext cx="5609041" cy="830997"/>
          </a:xfrm>
          <a:prstGeom prst="rect">
            <a:avLst/>
          </a:prstGeom>
          <a:noFill/>
        </p:spPr>
        <p:txBody>
          <a:bodyPr wrap="square" rtlCol="0">
            <a:spAutoFit/>
          </a:bodyPr>
          <a:lstStyle/>
          <a:p>
            <a:pPr algn="ctr"/>
            <a:r>
              <a:rPr lang="en-US" sz="2400" b="1" dirty="0">
                <a:solidFill>
                  <a:srgbClr val="9CACBB"/>
                </a:solidFill>
                <a:latin typeface="Arial Unicode MS" panose="020B0604020202020204" pitchFamily="34" charset="-128"/>
                <a:ea typeface="Arial Unicode MS" panose="020B0604020202020204" pitchFamily="34" charset="-128"/>
                <a:cs typeface="Arial Unicode MS" panose="020B0604020202020204" pitchFamily="34" charset="-128"/>
              </a:rPr>
              <a:t>30th June 2020 | Tuesday </a:t>
            </a:r>
          </a:p>
          <a:p>
            <a:pPr algn="ctr"/>
            <a:r>
              <a:rPr lang="en-US" sz="2400" b="1" dirty="0">
                <a:solidFill>
                  <a:srgbClr val="9CACBB"/>
                </a:solidFill>
                <a:latin typeface="Arial Unicode MS" panose="020B0604020202020204" pitchFamily="34" charset="-128"/>
                <a:ea typeface="Arial Unicode MS" panose="020B0604020202020204" pitchFamily="34" charset="-128"/>
                <a:cs typeface="Arial Unicode MS" panose="020B0604020202020204" pitchFamily="34" charset="-128"/>
              </a:rPr>
              <a:t>10.30 am – 11.30 am (GMT + 8 KL)</a:t>
            </a:r>
          </a:p>
        </p:txBody>
      </p:sp>
      <p:pic>
        <p:nvPicPr>
          <p:cNvPr id="14" name="Content Placeholder 3"/>
          <p:cNvPicPr>
            <a:picLocks noGrp="1" noChangeAspect="1"/>
          </p:cNvPicPr>
          <p:nvPr>
            <p:ph idx="1"/>
          </p:nvPr>
        </p:nvPicPr>
        <p:blipFill rotWithShape="1">
          <a:blip r:embed="rId2" cstate="print">
            <a:clrChange>
              <a:clrFrom>
                <a:srgbClr val="F6EEE1"/>
              </a:clrFrom>
              <a:clrTo>
                <a:srgbClr val="F6EEE1">
                  <a:alpha val="0"/>
                </a:srgbClr>
              </a:clrTo>
            </a:clrChange>
            <a:extLst>
              <a:ext uri="{28A0092B-C50C-407E-A947-70E740481C1C}">
                <a14:useLocalDpi xmlns:a14="http://schemas.microsoft.com/office/drawing/2010/main" val="0"/>
              </a:ext>
            </a:extLst>
          </a:blip>
          <a:srcRect l="6" t="18622" r="55717" b="30174"/>
          <a:stretch/>
        </p:blipFill>
        <p:spPr>
          <a:xfrm flipH="1">
            <a:off x="8550441" y="2039739"/>
            <a:ext cx="3626835" cy="4194149"/>
          </a:xfrm>
        </p:spPr>
      </p:pic>
      <p:sp>
        <p:nvSpPr>
          <p:cNvPr id="15" name="Rectangle 14"/>
          <p:cNvSpPr/>
          <p:nvPr/>
        </p:nvSpPr>
        <p:spPr>
          <a:xfrm>
            <a:off x="0" y="6244928"/>
            <a:ext cx="12192000" cy="627731"/>
          </a:xfrm>
          <a:prstGeom prst="rect">
            <a:avLst/>
          </a:prstGeom>
          <a:solidFill>
            <a:srgbClr val="9CA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068719" y="6308359"/>
            <a:ext cx="4329475" cy="577404"/>
            <a:chOff x="2168602" y="6905502"/>
            <a:chExt cx="4329475" cy="577404"/>
          </a:xfrm>
        </p:grpSpPr>
        <p:sp>
          <p:nvSpPr>
            <p:cNvPr id="17" name="TextBox 16"/>
            <p:cNvSpPr txBox="1"/>
            <p:nvPr/>
          </p:nvSpPr>
          <p:spPr>
            <a:xfrm>
              <a:off x="2168602" y="6971188"/>
              <a:ext cx="3593711" cy="461665"/>
            </a:xfrm>
            <a:prstGeom prst="rect">
              <a:avLst/>
            </a:prstGeom>
            <a:noFill/>
          </p:spPr>
          <p:txBody>
            <a:bodyPr wrap="square" rtlCol="0">
              <a:spAutoFit/>
            </a:bodyPr>
            <a:lstStyle/>
            <a:p>
              <a:r>
                <a:rPr lang="en-US" sz="2400" b="1" dirty="0" err="1"/>
                <a:t>Organised</a:t>
              </a:r>
              <a:r>
                <a:rPr lang="en-US" sz="2400" b="1" dirty="0"/>
                <a:t> by: </a:t>
              </a:r>
            </a:p>
          </p:txBody>
        </p:sp>
        <p:pic>
          <p:nvPicPr>
            <p:cNvPr id="18" name="Picture 17"/>
            <p:cNvPicPr>
              <a:picLocks noChangeAspect="1"/>
            </p:cNvPicPr>
            <p:nvPr/>
          </p:nvPicPr>
          <p:blipFill>
            <a:blip r:embed="rId3" cstate="print">
              <a:clrChange>
                <a:clrFrom>
                  <a:srgbClr val="FFFFFF"/>
                </a:clrFrom>
                <a:clrTo>
                  <a:srgbClr val="FFFFFF">
                    <a:alpha val="0"/>
                  </a:srgbClr>
                </a:clrTo>
              </a:clrChange>
            </a:blip>
            <a:stretch>
              <a:fillRect/>
            </a:stretch>
          </p:blipFill>
          <p:spPr>
            <a:xfrm>
              <a:off x="4068719" y="6905502"/>
              <a:ext cx="1693594" cy="54936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076" y="6909799"/>
              <a:ext cx="811001" cy="573107"/>
            </a:xfrm>
            <a:prstGeom prst="rect">
              <a:avLst/>
            </a:prstGeom>
          </p:spPr>
        </p:pic>
      </p:grpSp>
    </p:spTree>
    <p:extLst>
      <p:ext uri="{BB962C8B-B14F-4D97-AF65-F5344CB8AC3E}">
        <p14:creationId xmlns:p14="http://schemas.microsoft.com/office/powerpoint/2010/main" val="9083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Rectangle 1"/>
          <p:cNvSpPr/>
          <p:nvPr/>
        </p:nvSpPr>
        <p:spPr>
          <a:xfrm>
            <a:off x="381544" y="917893"/>
            <a:ext cx="1142456" cy="910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3"/>
          <p:cNvSpPr txBox="1">
            <a:spLocks noGrp="1"/>
          </p:cNvSpPr>
          <p:nvPr>
            <p:ph type="title"/>
          </p:nvPr>
        </p:nvSpPr>
        <p:spPr>
          <a:xfrm>
            <a:off x="988262" y="917893"/>
            <a:ext cx="10581533" cy="468400"/>
          </a:xfrm>
          <a:prstGeom prst="rect">
            <a:avLst/>
          </a:prstGeom>
        </p:spPr>
        <p:txBody>
          <a:bodyPr spcFirstLastPara="1" vert="horz" wrap="square" lIns="0" tIns="0" rIns="0" bIns="0" rtlCol="0" anchor="ctr" anchorCtr="0">
            <a:noAutofit/>
          </a:bodyPr>
          <a:lstStyle/>
          <a:p>
            <a:pPr lvl="0"/>
            <a:r>
              <a:rPr lang="en-US" spc="-200" dirty="0">
                <a:effectLst>
                  <a:outerShdw blurRad="38100" dist="38100" dir="2700000" algn="tl">
                    <a:srgbClr val="000000">
                      <a:alpha val="43137"/>
                    </a:srgbClr>
                  </a:outerShdw>
                </a:effectLst>
              </a:rPr>
              <a:t>3.1  </a:t>
            </a:r>
            <a:r>
              <a:rPr lang="en-US" dirty="0">
                <a:effectLst>
                  <a:outerShdw blurRad="38100" dist="38100" dir="2700000" algn="tl">
                    <a:srgbClr val="000000">
                      <a:alpha val="43137"/>
                    </a:srgbClr>
                  </a:outerShdw>
                </a:effectLst>
              </a:rPr>
              <a:t>Overpopulation and the Environment</a:t>
            </a: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US" sz="1600" dirty="0"/>
              <a:t>6</a:t>
            </a:r>
            <a:endParaRPr sz="2400" dirty="0"/>
          </a:p>
        </p:txBody>
      </p:sp>
      <p:pic>
        <p:nvPicPr>
          <p:cNvPr id="11" name="Picture 10">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
        <p:nvSpPr>
          <p:cNvPr id="9" name="Google Shape;213;p13">
            <a:extLst>
              <a:ext uri="{FF2B5EF4-FFF2-40B4-BE49-F238E27FC236}">
                <a16:creationId xmlns:a16="http://schemas.microsoft.com/office/drawing/2014/main" id="{392E686C-1147-4BC3-BA47-1B9C725C7F0B}"/>
              </a:ext>
            </a:extLst>
          </p:cNvPr>
          <p:cNvSpPr txBox="1">
            <a:spLocks/>
          </p:cNvSpPr>
          <p:nvPr/>
        </p:nvSpPr>
        <p:spPr>
          <a:xfrm>
            <a:off x="1228615" y="2190973"/>
            <a:ext cx="10100828" cy="3636683"/>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algn="just">
              <a:lnSpc>
                <a:spcPct val="150000"/>
              </a:lnSpc>
              <a:buClrTx/>
              <a:buFont typeface="Wingdings" panose="05000000000000000000" pitchFamily="2" charset="2"/>
              <a:buChar char="q"/>
            </a:pPr>
            <a:r>
              <a:rPr lang="en-MY" sz="2800" dirty="0"/>
              <a:t>Thomas Robert Malthus (1798), and Paul </a:t>
            </a:r>
            <a:r>
              <a:rPr lang="en-MY" sz="2800" dirty="0" err="1"/>
              <a:t>Erhlich</a:t>
            </a:r>
            <a:r>
              <a:rPr lang="en-MY" sz="2800" dirty="0"/>
              <a:t> and Anne </a:t>
            </a:r>
            <a:r>
              <a:rPr lang="en-MY" sz="2800" dirty="0" err="1"/>
              <a:t>Erhlich</a:t>
            </a:r>
            <a:r>
              <a:rPr lang="en-MY" sz="2800" dirty="0"/>
              <a:t> (1968) equated overpopulation as the cause of overgrazing/mining of the resources</a:t>
            </a:r>
          </a:p>
          <a:p>
            <a:pPr algn="just">
              <a:lnSpc>
                <a:spcPct val="150000"/>
              </a:lnSpc>
              <a:buClrTx/>
              <a:buFont typeface="Wingdings" panose="05000000000000000000" pitchFamily="2" charset="2"/>
              <a:buChar char="q"/>
            </a:pPr>
            <a:r>
              <a:rPr lang="en-MY" sz="2800" dirty="0"/>
              <a:t>Whereas population grew geometrically, food production can only grow arithmetically (Figure 3).</a:t>
            </a:r>
            <a:endParaRPr lang="en-US" sz="2800" dirty="0"/>
          </a:p>
          <a:p>
            <a:pPr algn="just"/>
            <a:endParaRPr lang="en-MY" altLang="en-US" sz="2400" dirty="0"/>
          </a:p>
        </p:txBody>
      </p:sp>
      <p:grpSp>
        <p:nvGrpSpPr>
          <p:cNvPr id="7" name="Group 6"/>
          <p:cNvGrpSpPr/>
          <p:nvPr/>
        </p:nvGrpSpPr>
        <p:grpSpPr>
          <a:xfrm>
            <a:off x="-1" y="6443"/>
            <a:ext cx="11810456" cy="1592365"/>
            <a:chOff x="-1" y="6443"/>
            <a:chExt cx="11810456" cy="1592365"/>
          </a:xfrm>
        </p:grpSpPr>
        <p:cxnSp>
          <p:nvCxnSpPr>
            <p:cNvPr id="10" name="Straight Connector 9"/>
            <p:cNvCxnSpPr/>
            <p:nvPr/>
          </p:nvCxnSpPr>
          <p:spPr>
            <a:xfrm>
              <a:off x="381544" y="159880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 y="6443"/>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10859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0733" y="1753348"/>
            <a:ext cx="8299269" cy="4580709"/>
            <a:chOff x="1602377" y="1236617"/>
            <a:chExt cx="8299269" cy="4580709"/>
          </a:xfrm>
        </p:grpSpPr>
        <p:cxnSp>
          <p:nvCxnSpPr>
            <p:cNvPr id="3" name="Straight Connector 2"/>
            <p:cNvCxnSpPr/>
            <p:nvPr/>
          </p:nvCxnSpPr>
          <p:spPr>
            <a:xfrm>
              <a:off x="1602377" y="1236617"/>
              <a:ext cx="8709" cy="4580709"/>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V="1">
              <a:off x="1602377" y="5710373"/>
              <a:ext cx="8299269" cy="104503"/>
            </a:xfrm>
            <a:prstGeom prst="line">
              <a:avLst/>
            </a:prstGeom>
            <a:ln w="38100"/>
          </p:spPr>
          <p:style>
            <a:lnRef idx="1">
              <a:schemeClr val="dk1"/>
            </a:lnRef>
            <a:fillRef idx="0">
              <a:schemeClr val="dk1"/>
            </a:fillRef>
            <a:effectRef idx="0">
              <a:schemeClr val="dk1"/>
            </a:effectRef>
            <a:fontRef idx="minor">
              <a:schemeClr val="tx1"/>
            </a:fontRef>
          </p:style>
        </p:cxnSp>
        <p:sp>
          <p:nvSpPr>
            <p:cNvPr id="7" name="Freeform 6"/>
            <p:cNvSpPr/>
            <p:nvPr/>
          </p:nvSpPr>
          <p:spPr>
            <a:xfrm>
              <a:off x="2095499" y="1236617"/>
              <a:ext cx="7572375" cy="3887833"/>
            </a:xfrm>
            <a:custGeom>
              <a:avLst/>
              <a:gdLst>
                <a:gd name="connsiteX0" fmla="*/ 0 w 6629676"/>
                <a:gd name="connsiteY0" fmla="*/ 3629025 h 3629025"/>
                <a:gd name="connsiteX1" fmla="*/ 219075 w 6629676"/>
                <a:gd name="connsiteY1" fmla="*/ 3619500 h 3629025"/>
                <a:gd name="connsiteX2" fmla="*/ 276225 w 6629676"/>
                <a:gd name="connsiteY2" fmla="*/ 3609975 h 3629025"/>
                <a:gd name="connsiteX3" fmla="*/ 390525 w 6629676"/>
                <a:gd name="connsiteY3" fmla="*/ 3600450 h 3629025"/>
                <a:gd name="connsiteX4" fmla="*/ 466725 w 6629676"/>
                <a:gd name="connsiteY4" fmla="*/ 3581400 h 3629025"/>
                <a:gd name="connsiteX5" fmla="*/ 523875 w 6629676"/>
                <a:gd name="connsiteY5" fmla="*/ 3571875 h 3629025"/>
                <a:gd name="connsiteX6" fmla="*/ 685800 w 6629676"/>
                <a:gd name="connsiteY6" fmla="*/ 3562350 h 3629025"/>
                <a:gd name="connsiteX7" fmla="*/ 781050 w 6629676"/>
                <a:gd name="connsiteY7" fmla="*/ 3552825 h 3629025"/>
                <a:gd name="connsiteX8" fmla="*/ 904875 w 6629676"/>
                <a:gd name="connsiteY8" fmla="*/ 3543300 h 3629025"/>
                <a:gd name="connsiteX9" fmla="*/ 1009650 w 6629676"/>
                <a:gd name="connsiteY9" fmla="*/ 3533775 h 3629025"/>
                <a:gd name="connsiteX10" fmla="*/ 1323975 w 6629676"/>
                <a:gd name="connsiteY10" fmla="*/ 3505200 h 3629025"/>
                <a:gd name="connsiteX11" fmla="*/ 1457325 w 6629676"/>
                <a:gd name="connsiteY11" fmla="*/ 3495675 h 3629025"/>
                <a:gd name="connsiteX12" fmla="*/ 1495425 w 6629676"/>
                <a:gd name="connsiteY12" fmla="*/ 3486150 h 3629025"/>
                <a:gd name="connsiteX13" fmla="*/ 1733550 w 6629676"/>
                <a:gd name="connsiteY13" fmla="*/ 3467100 h 3629025"/>
                <a:gd name="connsiteX14" fmla="*/ 1885950 w 6629676"/>
                <a:gd name="connsiteY14" fmla="*/ 3457575 h 3629025"/>
                <a:gd name="connsiteX15" fmla="*/ 1933575 w 6629676"/>
                <a:gd name="connsiteY15" fmla="*/ 3448050 h 3629025"/>
                <a:gd name="connsiteX16" fmla="*/ 2009775 w 6629676"/>
                <a:gd name="connsiteY16" fmla="*/ 3438525 h 3629025"/>
                <a:gd name="connsiteX17" fmla="*/ 2038350 w 6629676"/>
                <a:gd name="connsiteY17" fmla="*/ 3429000 h 3629025"/>
                <a:gd name="connsiteX18" fmla="*/ 2105025 w 6629676"/>
                <a:gd name="connsiteY18" fmla="*/ 3419475 h 3629025"/>
                <a:gd name="connsiteX19" fmla="*/ 2133600 w 6629676"/>
                <a:gd name="connsiteY19" fmla="*/ 3409950 h 3629025"/>
                <a:gd name="connsiteX20" fmla="*/ 2228850 w 6629676"/>
                <a:gd name="connsiteY20" fmla="*/ 3343275 h 3629025"/>
                <a:gd name="connsiteX21" fmla="*/ 2286000 w 6629676"/>
                <a:gd name="connsiteY21" fmla="*/ 3314700 h 3629025"/>
                <a:gd name="connsiteX22" fmla="*/ 2343150 w 6629676"/>
                <a:gd name="connsiteY22" fmla="*/ 3295650 h 3629025"/>
                <a:gd name="connsiteX23" fmla="*/ 2381250 w 6629676"/>
                <a:gd name="connsiteY23" fmla="*/ 3276600 h 3629025"/>
                <a:gd name="connsiteX24" fmla="*/ 2409825 w 6629676"/>
                <a:gd name="connsiteY24" fmla="*/ 3267075 h 3629025"/>
                <a:gd name="connsiteX25" fmla="*/ 2486025 w 6629676"/>
                <a:gd name="connsiteY25" fmla="*/ 3228975 h 3629025"/>
                <a:gd name="connsiteX26" fmla="*/ 2571750 w 6629676"/>
                <a:gd name="connsiteY26" fmla="*/ 3209925 h 3629025"/>
                <a:gd name="connsiteX27" fmla="*/ 2609850 w 6629676"/>
                <a:gd name="connsiteY27" fmla="*/ 3200400 h 3629025"/>
                <a:gd name="connsiteX28" fmla="*/ 2657475 w 6629676"/>
                <a:gd name="connsiteY28" fmla="*/ 3181350 h 3629025"/>
                <a:gd name="connsiteX29" fmla="*/ 2714625 w 6629676"/>
                <a:gd name="connsiteY29" fmla="*/ 3171825 h 3629025"/>
                <a:gd name="connsiteX30" fmla="*/ 2762250 w 6629676"/>
                <a:gd name="connsiteY30" fmla="*/ 3152775 h 3629025"/>
                <a:gd name="connsiteX31" fmla="*/ 2800350 w 6629676"/>
                <a:gd name="connsiteY31" fmla="*/ 3133725 h 3629025"/>
                <a:gd name="connsiteX32" fmla="*/ 2857500 w 6629676"/>
                <a:gd name="connsiteY32" fmla="*/ 3124200 h 3629025"/>
                <a:gd name="connsiteX33" fmla="*/ 2914650 w 6629676"/>
                <a:gd name="connsiteY33" fmla="*/ 3095625 h 3629025"/>
                <a:gd name="connsiteX34" fmla="*/ 2971800 w 6629676"/>
                <a:gd name="connsiteY34" fmla="*/ 3076575 h 3629025"/>
                <a:gd name="connsiteX35" fmla="*/ 3019425 w 6629676"/>
                <a:gd name="connsiteY35" fmla="*/ 3057525 h 3629025"/>
                <a:gd name="connsiteX36" fmla="*/ 3048000 w 6629676"/>
                <a:gd name="connsiteY36" fmla="*/ 3048000 h 3629025"/>
                <a:gd name="connsiteX37" fmla="*/ 3086100 w 6629676"/>
                <a:gd name="connsiteY37" fmla="*/ 3028950 h 3629025"/>
                <a:gd name="connsiteX38" fmla="*/ 3162300 w 6629676"/>
                <a:gd name="connsiteY38" fmla="*/ 3009900 h 3629025"/>
                <a:gd name="connsiteX39" fmla="*/ 3276600 w 6629676"/>
                <a:gd name="connsiteY39" fmla="*/ 2952750 h 3629025"/>
                <a:gd name="connsiteX40" fmla="*/ 3324225 w 6629676"/>
                <a:gd name="connsiteY40" fmla="*/ 2924175 h 3629025"/>
                <a:gd name="connsiteX41" fmla="*/ 3362325 w 6629676"/>
                <a:gd name="connsiteY41" fmla="*/ 2895600 h 3629025"/>
                <a:gd name="connsiteX42" fmla="*/ 3409950 w 6629676"/>
                <a:gd name="connsiteY42" fmla="*/ 2876550 h 3629025"/>
                <a:gd name="connsiteX43" fmla="*/ 3486150 w 6629676"/>
                <a:gd name="connsiteY43" fmla="*/ 2828925 h 3629025"/>
                <a:gd name="connsiteX44" fmla="*/ 3524250 w 6629676"/>
                <a:gd name="connsiteY44" fmla="*/ 2809875 h 3629025"/>
                <a:gd name="connsiteX45" fmla="*/ 3552825 w 6629676"/>
                <a:gd name="connsiteY45" fmla="*/ 2800350 h 3629025"/>
                <a:gd name="connsiteX46" fmla="*/ 3638550 w 6629676"/>
                <a:gd name="connsiteY46" fmla="*/ 2752725 h 3629025"/>
                <a:gd name="connsiteX47" fmla="*/ 3686175 w 6629676"/>
                <a:gd name="connsiteY47" fmla="*/ 2705100 h 3629025"/>
                <a:gd name="connsiteX48" fmla="*/ 3762375 w 6629676"/>
                <a:gd name="connsiteY48" fmla="*/ 2628900 h 3629025"/>
                <a:gd name="connsiteX49" fmla="*/ 3829050 w 6629676"/>
                <a:gd name="connsiteY49" fmla="*/ 2600325 h 3629025"/>
                <a:gd name="connsiteX50" fmla="*/ 3886200 w 6629676"/>
                <a:gd name="connsiteY50" fmla="*/ 2552700 h 3629025"/>
                <a:gd name="connsiteX51" fmla="*/ 3924300 w 6629676"/>
                <a:gd name="connsiteY51" fmla="*/ 2533650 h 3629025"/>
                <a:gd name="connsiteX52" fmla="*/ 3943350 w 6629676"/>
                <a:gd name="connsiteY52" fmla="*/ 2505075 h 3629025"/>
                <a:gd name="connsiteX53" fmla="*/ 3971925 w 6629676"/>
                <a:gd name="connsiteY53" fmla="*/ 2486025 h 3629025"/>
                <a:gd name="connsiteX54" fmla="*/ 4067175 w 6629676"/>
                <a:gd name="connsiteY54" fmla="*/ 2419350 h 3629025"/>
                <a:gd name="connsiteX55" fmla="*/ 4105275 w 6629676"/>
                <a:gd name="connsiteY55" fmla="*/ 2400300 h 3629025"/>
                <a:gd name="connsiteX56" fmla="*/ 4133850 w 6629676"/>
                <a:gd name="connsiteY56" fmla="*/ 2381250 h 3629025"/>
                <a:gd name="connsiteX57" fmla="*/ 4171950 w 6629676"/>
                <a:gd name="connsiteY57" fmla="*/ 2362200 h 3629025"/>
                <a:gd name="connsiteX58" fmla="*/ 4200525 w 6629676"/>
                <a:gd name="connsiteY58" fmla="*/ 2343150 h 3629025"/>
                <a:gd name="connsiteX59" fmla="*/ 4229100 w 6629676"/>
                <a:gd name="connsiteY59" fmla="*/ 2333625 h 3629025"/>
                <a:gd name="connsiteX60" fmla="*/ 4257675 w 6629676"/>
                <a:gd name="connsiteY60" fmla="*/ 2314575 h 3629025"/>
                <a:gd name="connsiteX61" fmla="*/ 4295775 w 6629676"/>
                <a:gd name="connsiteY61" fmla="*/ 2305050 h 3629025"/>
                <a:gd name="connsiteX62" fmla="*/ 4400550 w 6629676"/>
                <a:gd name="connsiteY62" fmla="*/ 2257425 h 3629025"/>
                <a:gd name="connsiteX63" fmla="*/ 4438650 w 6629676"/>
                <a:gd name="connsiteY63" fmla="*/ 2228850 h 3629025"/>
                <a:gd name="connsiteX64" fmla="*/ 4524375 w 6629676"/>
                <a:gd name="connsiteY64" fmla="*/ 2190750 h 3629025"/>
                <a:gd name="connsiteX65" fmla="*/ 4581525 w 6629676"/>
                <a:gd name="connsiteY65" fmla="*/ 2152650 h 3629025"/>
                <a:gd name="connsiteX66" fmla="*/ 4610100 w 6629676"/>
                <a:gd name="connsiteY66" fmla="*/ 2143125 h 3629025"/>
                <a:gd name="connsiteX67" fmla="*/ 4686300 w 6629676"/>
                <a:gd name="connsiteY67" fmla="*/ 2105025 h 3629025"/>
                <a:gd name="connsiteX68" fmla="*/ 4724400 w 6629676"/>
                <a:gd name="connsiteY68" fmla="*/ 2095500 h 3629025"/>
                <a:gd name="connsiteX69" fmla="*/ 4781550 w 6629676"/>
                <a:gd name="connsiteY69" fmla="*/ 2057400 h 3629025"/>
                <a:gd name="connsiteX70" fmla="*/ 4819650 w 6629676"/>
                <a:gd name="connsiteY70" fmla="*/ 2038350 h 3629025"/>
                <a:gd name="connsiteX71" fmla="*/ 4848225 w 6629676"/>
                <a:gd name="connsiteY71" fmla="*/ 2009775 h 3629025"/>
                <a:gd name="connsiteX72" fmla="*/ 4886325 w 6629676"/>
                <a:gd name="connsiteY72" fmla="*/ 1990725 h 3629025"/>
                <a:gd name="connsiteX73" fmla="*/ 4962525 w 6629676"/>
                <a:gd name="connsiteY73" fmla="*/ 1943100 h 3629025"/>
                <a:gd name="connsiteX74" fmla="*/ 5038725 w 6629676"/>
                <a:gd name="connsiteY74" fmla="*/ 1866900 h 3629025"/>
                <a:gd name="connsiteX75" fmla="*/ 5076825 w 6629676"/>
                <a:gd name="connsiteY75" fmla="*/ 1838325 h 3629025"/>
                <a:gd name="connsiteX76" fmla="*/ 5162550 w 6629676"/>
                <a:gd name="connsiteY76" fmla="*/ 1752600 h 3629025"/>
                <a:gd name="connsiteX77" fmla="*/ 5210175 w 6629676"/>
                <a:gd name="connsiteY77" fmla="*/ 1704975 h 3629025"/>
                <a:gd name="connsiteX78" fmla="*/ 5238750 w 6629676"/>
                <a:gd name="connsiteY78" fmla="*/ 1685925 h 3629025"/>
                <a:gd name="connsiteX79" fmla="*/ 5276850 w 6629676"/>
                <a:gd name="connsiteY79" fmla="*/ 1638300 h 3629025"/>
                <a:gd name="connsiteX80" fmla="*/ 5362575 w 6629676"/>
                <a:gd name="connsiteY80" fmla="*/ 1552575 h 3629025"/>
                <a:gd name="connsiteX81" fmla="*/ 5410200 w 6629676"/>
                <a:gd name="connsiteY81" fmla="*/ 1504950 h 3629025"/>
                <a:gd name="connsiteX82" fmla="*/ 5467350 w 6629676"/>
                <a:gd name="connsiteY82" fmla="*/ 1457325 h 3629025"/>
                <a:gd name="connsiteX83" fmla="*/ 5543550 w 6629676"/>
                <a:gd name="connsiteY83" fmla="*/ 1381125 h 3629025"/>
                <a:gd name="connsiteX84" fmla="*/ 5591175 w 6629676"/>
                <a:gd name="connsiteY84" fmla="*/ 1343025 h 3629025"/>
                <a:gd name="connsiteX85" fmla="*/ 5638800 w 6629676"/>
                <a:gd name="connsiteY85" fmla="*/ 1304925 h 3629025"/>
                <a:gd name="connsiteX86" fmla="*/ 5648325 w 6629676"/>
                <a:gd name="connsiteY86" fmla="*/ 1276350 h 3629025"/>
                <a:gd name="connsiteX87" fmla="*/ 5734050 w 6629676"/>
                <a:gd name="connsiteY87" fmla="*/ 1200150 h 3629025"/>
                <a:gd name="connsiteX88" fmla="*/ 5753100 w 6629676"/>
                <a:gd name="connsiteY88" fmla="*/ 1171575 h 3629025"/>
                <a:gd name="connsiteX89" fmla="*/ 5781675 w 6629676"/>
                <a:gd name="connsiteY89" fmla="*/ 1133475 h 3629025"/>
                <a:gd name="connsiteX90" fmla="*/ 5829300 w 6629676"/>
                <a:gd name="connsiteY90" fmla="*/ 1085850 h 3629025"/>
                <a:gd name="connsiteX91" fmla="*/ 5886450 w 6629676"/>
                <a:gd name="connsiteY91" fmla="*/ 1000125 h 3629025"/>
                <a:gd name="connsiteX92" fmla="*/ 5905500 w 6629676"/>
                <a:gd name="connsiteY92" fmla="*/ 971550 h 3629025"/>
                <a:gd name="connsiteX93" fmla="*/ 6010275 w 6629676"/>
                <a:gd name="connsiteY93" fmla="*/ 876300 h 3629025"/>
                <a:gd name="connsiteX94" fmla="*/ 6076950 w 6629676"/>
                <a:gd name="connsiteY94" fmla="*/ 800100 h 3629025"/>
                <a:gd name="connsiteX95" fmla="*/ 6096000 w 6629676"/>
                <a:gd name="connsiteY95" fmla="*/ 771525 h 3629025"/>
                <a:gd name="connsiteX96" fmla="*/ 6105525 w 6629676"/>
                <a:gd name="connsiteY96" fmla="*/ 742950 h 3629025"/>
                <a:gd name="connsiteX97" fmla="*/ 6134100 w 6629676"/>
                <a:gd name="connsiteY97" fmla="*/ 723900 h 3629025"/>
                <a:gd name="connsiteX98" fmla="*/ 6181725 w 6629676"/>
                <a:gd name="connsiteY98" fmla="*/ 676275 h 3629025"/>
                <a:gd name="connsiteX99" fmla="*/ 6200775 w 6629676"/>
                <a:gd name="connsiteY99" fmla="*/ 647700 h 3629025"/>
                <a:gd name="connsiteX100" fmla="*/ 6248400 w 6629676"/>
                <a:gd name="connsiteY100" fmla="*/ 619125 h 3629025"/>
                <a:gd name="connsiteX101" fmla="*/ 6315075 w 6629676"/>
                <a:gd name="connsiteY101" fmla="*/ 542925 h 3629025"/>
                <a:gd name="connsiteX102" fmla="*/ 6353175 w 6629676"/>
                <a:gd name="connsiteY102" fmla="*/ 514350 h 3629025"/>
                <a:gd name="connsiteX103" fmla="*/ 6372225 w 6629676"/>
                <a:gd name="connsiteY103" fmla="*/ 485775 h 3629025"/>
                <a:gd name="connsiteX104" fmla="*/ 6400800 w 6629676"/>
                <a:gd name="connsiteY104" fmla="*/ 457200 h 3629025"/>
                <a:gd name="connsiteX105" fmla="*/ 6419850 w 6629676"/>
                <a:gd name="connsiteY105" fmla="*/ 428625 h 3629025"/>
                <a:gd name="connsiteX106" fmla="*/ 6448425 w 6629676"/>
                <a:gd name="connsiteY106" fmla="*/ 390525 h 3629025"/>
                <a:gd name="connsiteX107" fmla="*/ 6457950 w 6629676"/>
                <a:gd name="connsiteY107" fmla="*/ 361950 h 3629025"/>
                <a:gd name="connsiteX108" fmla="*/ 6505575 w 6629676"/>
                <a:gd name="connsiteY108" fmla="*/ 304800 h 3629025"/>
                <a:gd name="connsiteX109" fmla="*/ 6515100 w 6629676"/>
                <a:gd name="connsiteY109" fmla="*/ 276225 h 3629025"/>
                <a:gd name="connsiteX110" fmla="*/ 6534150 w 6629676"/>
                <a:gd name="connsiteY110" fmla="*/ 247650 h 3629025"/>
                <a:gd name="connsiteX111" fmla="*/ 6543675 w 6629676"/>
                <a:gd name="connsiteY111" fmla="*/ 219075 h 3629025"/>
                <a:gd name="connsiteX112" fmla="*/ 6562725 w 6629676"/>
                <a:gd name="connsiteY112" fmla="*/ 190500 h 3629025"/>
                <a:gd name="connsiteX113" fmla="*/ 6572250 w 6629676"/>
                <a:gd name="connsiteY113" fmla="*/ 161925 h 3629025"/>
                <a:gd name="connsiteX114" fmla="*/ 6600825 w 6629676"/>
                <a:gd name="connsiteY114" fmla="*/ 114300 h 3629025"/>
                <a:gd name="connsiteX115" fmla="*/ 6610350 w 6629676"/>
                <a:gd name="connsiteY115" fmla="*/ 76200 h 3629025"/>
                <a:gd name="connsiteX116" fmla="*/ 6629400 w 6629676"/>
                <a:gd name="connsiteY116" fmla="*/ 9525 h 3629025"/>
                <a:gd name="connsiteX117" fmla="*/ 6629400 w 6629676"/>
                <a:gd name="connsiteY117" fmla="*/ 0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629676" h="3629025">
                  <a:moveTo>
                    <a:pt x="0" y="3629025"/>
                  </a:moveTo>
                  <a:cubicBezTo>
                    <a:pt x="73025" y="3625850"/>
                    <a:pt x="146154" y="3624529"/>
                    <a:pt x="219075" y="3619500"/>
                  </a:cubicBezTo>
                  <a:cubicBezTo>
                    <a:pt x="238342" y="3618171"/>
                    <a:pt x="257030" y="3612108"/>
                    <a:pt x="276225" y="3609975"/>
                  </a:cubicBezTo>
                  <a:cubicBezTo>
                    <a:pt x="314223" y="3605753"/>
                    <a:pt x="352425" y="3603625"/>
                    <a:pt x="390525" y="3600450"/>
                  </a:cubicBezTo>
                  <a:cubicBezTo>
                    <a:pt x="430182" y="3587231"/>
                    <a:pt x="416151" y="3590595"/>
                    <a:pt x="466725" y="3581400"/>
                  </a:cubicBezTo>
                  <a:cubicBezTo>
                    <a:pt x="485726" y="3577945"/>
                    <a:pt x="504635" y="3573548"/>
                    <a:pt x="523875" y="3571875"/>
                  </a:cubicBezTo>
                  <a:cubicBezTo>
                    <a:pt x="577740" y="3567191"/>
                    <a:pt x="631879" y="3566344"/>
                    <a:pt x="685800" y="3562350"/>
                  </a:cubicBezTo>
                  <a:cubicBezTo>
                    <a:pt x="717621" y="3559993"/>
                    <a:pt x="749262" y="3555589"/>
                    <a:pt x="781050" y="3552825"/>
                  </a:cubicBezTo>
                  <a:cubicBezTo>
                    <a:pt x="822291" y="3549239"/>
                    <a:pt x="863621" y="3546738"/>
                    <a:pt x="904875" y="3543300"/>
                  </a:cubicBezTo>
                  <a:lnTo>
                    <a:pt x="1009650" y="3533775"/>
                  </a:lnTo>
                  <a:cubicBezTo>
                    <a:pt x="1144671" y="3506771"/>
                    <a:pt x="1041127" y="3525403"/>
                    <a:pt x="1323975" y="3505200"/>
                  </a:cubicBezTo>
                  <a:lnTo>
                    <a:pt x="1457325" y="3495675"/>
                  </a:lnTo>
                  <a:cubicBezTo>
                    <a:pt x="1470025" y="3492500"/>
                    <a:pt x="1482545" y="3488492"/>
                    <a:pt x="1495425" y="3486150"/>
                  </a:cubicBezTo>
                  <a:cubicBezTo>
                    <a:pt x="1581713" y="3470461"/>
                    <a:pt x="1634142" y="3472948"/>
                    <a:pt x="1733550" y="3467100"/>
                  </a:cubicBezTo>
                  <a:lnTo>
                    <a:pt x="1885950" y="3457575"/>
                  </a:lnTo>
                  <a:cubicBezTo>
                    <a:pt x="1901825" y="3454400"/>
                    <a:pt x="1917574" y="3450512"/>
                    <a:pt x="1933575" y="3448050"/>
                  </a:cubicBezTo>
                  <a:cubicBezTo>
                    <a:pt x="1958875" y="3444158"/>
                    <a:pt x="1984590" y="3443104"/>
                    <a:pt x="2009775" y="3438525"/>
                  </a:cubicBezTo>
                  <a:cubicBezTo>
                    <a:pt x="2019653" y="3436729"/>
                    <a:pt x="2028505" y="3430969"/>
                    <a:pt x="2038350" y="3429000"/>
                  </a:cubicBezTo>
                  <a:cubicBezTo>
                    <a:pt x="2060365" y="3424597"/>
                    <a:pt x="2082800" y="3422650"/>
                    <a:pt x="2105025" y="3419475"/>
                  </a:cubicBezTo>
                  <a:cubicBezTo>
                    <a:pt x="2114550" y="3416300"/>
                    <a:pt x="2124823" y="3414826"/>
                    <a:pt x="2133600" y="3409950"/>
                  </a:cubicBezTo>
                  <a:cubicBezTo>
                    <a:pt x="2302667" y="3316024"/>
                    <a:pt x="2103992" y="3418190"/>
                    <a:pt x="2228850" y="3343275"/>
                  </a:cubicBezTo>
                  <a:cubicBezTo>
                    <a:pt x="2247113" y="3332317"/>
                    <a:pt x="2266340" y="3322892"/>
                    <a:pt x="2286000" y="3314700"/>
                  </a:cubicBezTo>
                  <a:cubicBezTo>
                    <a:pt x="2304536" y="3306977"/>
                    <a:pt x="2325189" y="3304630"/>
                    <a:pt x="2343150" y="3295650"/>
                  </a:cubicBezTo>
                  <a:cubicBezTo>
                    <a:pt x="2355850" y="3289300"/>
                    <a:pt x="2368199" y="3282193"/>
                    <a:pt x="2381250" y="3276600"/>
                  </a:cubicBezTo>
                  <a:cubicBezTo>
                    <a:pt x="2390478" y="3272645"/>
                    <a:pt x="2400685" y="3271230"/>
                    <a:pt x="2409825" y="3267075"/>
                  </a:cubicBezTo>
                  <a:cubicBezTo>
                    <a:pt x="2435678" y="3255324"/>
                    <a:pt x="2458013" y="3233644"/>
                    <a:pt x="2486025" y="3228975"/>
                  </a:cubicBezTo>
                  <a:cubicBezTo>
                    <a:pt x="2589162" y="3211786"/>
                    <a:pt x="2506095" y="3228684"/>
                    <a:pt x="2571750" y="3209925"/>
                  </a:cubicBezTo>
                  <a:cubicBezTo>
                    <a:pt x="2584337" y="3206329"/>
                    <a:pt x="2597431" y="3204540"/>
                    <a:pt x="2609850" y="3200400"/>
                  </a:cubicBezTo>
                  <a:cubicBezTo>
                    <a:pt x="2626070" y="3194993"/>
                    <a:pt x="2640980" y="3185849"/>
                    <a:pt x="2657475" y="3181350"/>
                  </a:cubicBezTo>
                  <a:cubicBezTo>
                    <a:pt x="2676107" y="3176268"/>
                    <a:pt x="2695575" y="3175000"/>
                    <a:pt x="2714625" y="3171825"/>
                  </a:cubicBezTo>
                  <a:cubicBezTo>
                    <a:pt x="2730500" y="3165475"/>
                    <a:pt x="2746626" y="3159719"/>
                    <a:pt x="2762250" y="3152775"/>
                  </a:cubicBezTo>
                  <a:cubicBezTo>
                    <a:pt x="2775225" y="3147008"/>
                    <a:pt x="2786750" y="3137805"/>
                    <a:pt x="2800350" y="3133725"/>
                  </a:cubicBezTo>
                  <a:cubicBezTo>
                    <a:pt x="2818848" y="3128176"/>
                    <a:pt x="2838450" y="3127375"/>
                    <a:pt x="2857500" y="3124200"/>
                  </a:cubicBezTo>
                  <a:cubicBezTo>
                    <a:pt x="2876550" y="3114675"/>
                    <a:pt x="2894990" y="3103817"/>
                    <a:pt x="2914650" y="3095625"/>
                  </a:cubicBezTo>
                  <a:cubicBezTo>
                    <a:pt x="2933186" y="3087902"/>
                    <a:pt x="2952929" y="3083437"/>
                    <a:pt x="2971800" y="3076575"/>
                  </a:cubicBezTo>
                  <a:cubicBezTo>
                    <a:pt x="2987868" y="3070732"/>
                    <a:pt x="3003416" y="3063528"/>
                    <a:pt x="3019425" y="3057525"/>
                  </a:cubicBezTo>
                  <a:cubicBezTo>
                    <a:pt x="3028826" y="3054000"/>
                    <a:pt x="3038772" y="3051955"/>
                    <a:pt x="3048000" y="3048000"/>
                  </a:cubicBezTo>
                  <a:cubicBezTo>
                    <a:pt x="3061051" y="3042407"/>
                    <a:pt x="3072630" y="3033440"/>
                    <a:pt x="3086100" y="3028950"/>
                  </a:cubicBezTo>
                  <a:cubicBezTo>
                    <a:pt x="3110938" y="3020671"/>
                    <a:pt x="3162300" y="3009900"/>
                    <a:pt x="3162300" y="3009900"/>
                  </a:cubicBezTo>
                  <a:cubicBezTo>
                    <a:pt x="3249601" y="2955337"/>
                    <a:pt x="3209441" y="2969540"/>
                    <a:pt x="3276600" y="2952750"/>
                  </a:cubicBezTo>
                  <a:cubicBezTo>
                    <a:pt x="3292475" y="2943225"/>
                    <a:pt x="3308821" y="2934444"/>
                    <a:pt x="3324225" y="2924175"/>
                  </a:cubicBezTo>
                  <a:cubicBezTo>
                    <a:pt x="3337434" y="2915369"/>
                    <a:pt x="3348448" y="2903310"/>
                    <a:pt x="3362325" y="2895600"/>
                  </a:cubicBezTo>
                  <a:cubicBezTo>
                    <a:pt x="3377271" y="2887297"/>
                    <a:pt x="3394326" y="2883494"/>
                    <a:pt x="3409950" y="2876550"/>
                  </a:cubicBezTo>
                  <a:cubicBezTo>
                    <a:pt x="3476783" y="2846846"/>
                    <a:pt x="3420441" y="2869993"/>
                    <a:pt x="3486150" y="2828925"/>
                  </a:cubicBezTo>
                  <a:cubicBezTo>
                    <a:pt x="3498191" y="2821400"/>
                    <a:pt x="3511199" y="2815468"/>
                    <a:pt x="3524250" y="2809875"/>
                  </a:cubicBezTo>
                  <a:cubicBezTo>
                    <a:pt x="3533478" y="2805920"/>
                    <a:pt x="3544048" y="2805226"/>
                    <a:pt x="3552825" y="2800350"/>
                  </a:cubicBezTo>
                  <a:cubicBezTo>
                    <a:pt x="3651081" y="2745763"/>
                    <a:pt x="3573892" y="2774278"/>
                    <a:pt x="3638550" y="2752725"/>
                  </a:cubicBezTo>
                  <a:cubicBezTo>
                    <a:pt x="3679581" y="2691179"/>
                    <a:pt x="3632444" y="2753946"/>
                    <a:pt x="3686175" y="2705100"/>
                  </a:cubicBezTo>
                  <a:cubicBezTo>
                    <a:pt x="3712754" y="2680937"/>
                    <a:pt x="3728297" y="2640259"/>
                    <a:pt x="3762375" y="2628900"/>
                  </a:cubicBezTo>
                  <a:cubicBezTo>
                    <a:pt x="3794433" y="2618214"/>
                    <a:pt x="3796094" y="2619157"/>
                    <a:pt x="3829050" y="2600325"/>
                  </a:cubicBezTo>
                  <a:cubicBezTo>
                    <a:pt x="3904638" y="2557132"/>
                    <a:pt x="3807399" y="2608986"/>
                    <a:pt x="3886200" y="2552700"/>
                  </a:cubicBezTo>
                  <a:cubicBezTo>
                    <a:pt x="3897754" y="2544447"/>
                    <a:pt x="3911600" y="2540000"/>
                    <a:pt x="3924300" y="2533650"/>
                  </a:cubicBezTo>
                  <a:cubicBezTo>
                    <a:pt x="3930650" y="2524125"/>
                    <a:pt x="3935255" y="2513170"/>
                    <a:pt x="3943350" y="2505075"/>
                  </a:cubicBezTo>
                  <a:cubicBezTo>
                    <a:pt x="3951445" y="2496980"/>
                    <a:pt x="3962610" y="2492679"/>
                    <a:pt x="3971925" y="2486025"/>
                  </a:cubicBezTo>
                  <a:cubicBezTo>
                    <a:pt x="3999800" y="2466114"/>
                    <a:pt x="4037979" y="2433948"/>
                    <a:pt x="4067175" y="2419350"/>
                  </a:cubicBezTo>
                  <a:cubicBezTo>
                    <a:pt x="4079875" y="2413000"/>
                    <a:pt x="4092947" y="2407345"/>
                    <a:pt x="4105275" y="2400300"/>
                  </a:cubicBezTo>
                  <a:cubicBezTo>
                    <a:pt x="4115214" y="2394620"/>
                    <a:pt x="4123911" y="2386930"/>
                    <a:pt x="4133850" y="2381250"/>
                  </a:cubicBezTo>
                  <a:cubicBezTo>
                    <a:pt x="4146178" y="2374205"/>
                    <a:pt x="4159622" y="2369245"/>
                    <a:pt x="4171950" y="2362200"/>
                  </a:cubicBezTo>
                  <a:cubicBezTo>
                    <a:pt x="4181889" y="2356520"/>
                    <a:pt x="4190286" y="2348270"/>
                    <a:pt x="4200525" y="2343150"/>
                  </a:cubicBezTo>
                  <a:cubicBezTo>
                    <a:pt x="4209505" y="2338660"/>
                    <a:pt x="4220120" y="2338115"/>
                    <a:pt x="4229100" y="2333625"/>
                  </a:cubicBezTo>
                  <a:cubicBezTo>
                    <a:pt x="4239339" y="2328505"/>
                    <a:pt x="4247153" y="2319084"/>
                    <a:pt x="4257675" y="2314575"/>
                  </a:cubicBezTo>
                  <a:cubicBezTo>
                    <a:pt x="4269707" y="2309418"/>
                    <a:pt x="4283188" y="2308646"/>
                    <a:pt x="4295775" y="2305050"/>
                  </a:cubicBezTo>
                  <a:cubicBezTo>
                    <a:pt x="4329381" y="2295448"/>
                    <a:pt x="4377341" y="2274832"/>
                    <a:pt x="4400550" y="2257425"/>
                  </a:cubicBezTo>
                  <a:cubicBezTo>
                    <a:pt x="4413250" y="2247900"/>
                    <a:pt x="4424773" y="2236560"/>
                    <a:pt x="4438650" y="2228850"/>
                  </a:cubicBezTo>
                  <a:cubicBezTo>
                    <a:pt x="4567628" y="2157196"/>
                    <a:pt x="4414371" y="2256753"/>
                    <a:pt x="4524375" y="2190750"/>
                  </a:cubicBezTo>
                  <a:cubicBezTo>
                    <a:pt x="4544008" y="2178970"/>
                    <a:pt x="4559805" y="2159890"/>
                    <a:pt x="4581525" y="2152650"/>
                  </a:cubicBezTo>
                  <a:cubicBezTo>
                    <a:pt x="4591050" y="2149475"/>
                    <a:pt x="4600960" y="2147280"/>
                    <a:pt x="4610100" y="2143125"/>
                  </a:cubicBezTo>
                  <a:cubicBezTo>
                    <a:pt x="4635953" y="2131374"/>
                    <a:pt x="4658750" y="2111913"/>
                    <a:pt x="4686300" y="2105025"/>
                  </a:cubicBezTo>
                  <a:lnTo>
                    <a:pt x="4724400" y="2095500"/>
                  </a:lnTo>
                  <a:cubicBezTo>
                    <a:pt x="4743450" y="2082800"/>
                    <a:pt x="4761072" y="2067639"/>
                    <a:pt x="4781550" y="2057400"/>
                  </a:cubicBezTo>
                  <a:cubicBezTo>
                    <a:pt x="4794250" y="2051050"/>
                    <a:pt x="4808096" y="2046603"/>
                    <a:pt x="4819650" y="2038350"/>
                  </a:cubicBezTo>
                  <a:cubicBezTo>
                    <a:pt x="4830611" y="2030520"/>
                    <a:pt x="4837264" y="2017605"/>
                    <a:pt x="4848225" y="2009775"/>
                  </a:cubicBezTo>
                  <a:cubicBezTo>
                    <a:pt x="4859779" y="2001522"/>
                    <a:pt x="4874966" y="1999244"/>
                    <a:pt x="4886325" y="1990725"/>
                  </a:cubicBezTo>
                  <a:cubicBezTo>
                    <a:pt x="4957360" y="1937449"/>
                    <a:pt x="4889742" y="1961296"/>
                    <a:pt x="4962525" y="1943100"/>
                  </a:cubicBezTo>
                  <a:cubicBezTo>
                    <a:pt x="4987925" y="1917700"/>
                    <a:pt x="5009988" y="1888453"/>
                    <a:pt x="5038725" y="1866900"/>
                  </a:cubicBezTo>
                  <a:cubicBezTo>
                    <a:pt x="5051425" y="1857375"/>
                    <a:pt x="5065160" y="1849093"/>
                    <a:pt x="5076825" y="1838325"/>
                  </a:cubicBezTo>
                  <a:cubicBezTo>
                    <a:pt x="5106519" y="1810915"/>
                    <a:pt x="5133975" y="1781175"/>
                    <a:pt x="5162550" y="1752600"/>
                  </a:cubicBezTo>
                  <a:cubicBezTo>
                    <a:pt x="5178425" y="1736725"/>
                    <a:pt x="5191495" y="1717428"/>
                    <a:pt x="5210175" y="1704975"/>
                  </a:cubicBezTo>
                  <a:cubicBezTo>
                    <a:pt x="5219700" y="1698625"/>
                    <a:pt x="5230655" y="1694020"/>
                    <a:pt x="5238750" y="1685925"/>
                  </a:cubicBezTo>
                  <a:cubicBezTo>
                    <a:pt x="5253125" y="1671550"/>
                    <a:pt x="5263175" y="1653343"/>
                    <a:pt x="5276850" y="1638300"/>
                  </a:cubicBezTo>
                  <a:lnTo>
                    <a:pt x="5362575" y="1552575"/>
                  </a:lnTo>
                  <a:cubicBezTo>
                    <a:pt x="5378450" y="1536700"/>
                    <a:pt x="5391520" y="1517403"/>
                    <a:pt x="5410200" y="1504950"/>
                  </a:cubicBezTo>
                  <a:cubicBezTo>
                    <a:pt x="5449983" y="1478428"/>
                    <a:pt x="5430680" y="1493995"/>
                    <a:pt x="5467350" y="1457325"/>
                  </a:cubicBezTo>
                  <a:cubicBezTo>
                    <a:pt x="5487787" y="1396013"/>
                    <a:pt x="5462515" y="1453156"/>
                    <a:pt x="5543550" y="1381125"/>
                  </a:cubicBezTo>
                  <a:cubicBezTo>
                    <a:pt x="5595251" y="1335169"/>
                    <a:pt x="5527988" y="1364087"/>
                    <a:pt x="5591175" y="1343025"/>
                  </a:cubicBezTo>
                  <a:cubicBezTo>
                    <a:pt x="5607050" y="1330325"/>
                    <a:pt x="5625569" y="1320361"/>
                    <a:pt x="5638800" y="1304925"/>
                  </a:cubicBezTo>
                  <a:cubicBezTo>
                    <a:pt x="5645334" y="1297302"/>
                    <a:pt x="5642301" y="1284382"/>
                    <a:pt x="5648325" y="1276350"/>
                  </a:cubicBezTo>
                  <a:cubicBezTo>
                    <a:pt x="5707786" y="1197068"/>
                    <a:pt x="5677558" y="1256642"/>
                    <a:pt x="5734050" y="1200150"/>
                  </a:cubicBezTo>
                  <a:cubicBezTo>
                    <a:pt x="5742145" y="1192055"/>
                    <a:pt x="5746446" y="1180890"/>
                    <a:pt x="5753100" y="1171575"/>
                  </a:cubicBezTo>
                  <a:cubicBezTo>
                    <a:pt x="5762327" y="1158657"/>
                    <a:pt x="5771128" y="1145340"/>
                    <a:pt x="5781675" y="1133475"/>
                  </a:cubicBezTo>
                  <a:cubicBezTo>
                    <a:pt x="5796590" y="1116695"/>
                    <a:pt x="5815430" y="1103503"/>
                    <a:pt x="5829300" y="1085850"/>
                  </a:cubicBezTo>
                  <a:cubicBezTo>
                    <a:pt x="5850518" y="1058846"/>
                    <a:pt x="5867400" y="1028700"/>
                    <a:pt x="5886450" y="1000125"/>
                  </a:cubicBezTo>
                  <a:cubicBezTo>
                    <a:pt x="5892800" y="990600"/>
                    <a:pt x="5895975" y="977900"/>
                    <a:pt x="5905500" y="971550"/>
                  </a:cubicBezTo>
                  <a:cubicBezTo>
                    <a:pt x="5947845" y="943320"/>
                    <a:pt x="5976557" y="926877"/>
                    <a:pt x="6010275" y="876300"/>
                  </a:cubicBezTo>
                  <a:cubicBezTo>
                    <a:pt x="6054725" y="809625"/>
                    <a:pt x="6029325" y="831850"/>
                    <a:pt x="6076950" y="800100"/>
                  </a:cubicBezTo>
                  <a:cubicBezTo>
                    <a:pt x="6083300" y="790575"/>
                    <a:pt x="6090880" y="781764"/>
                    <a:pt x="6096000" y="771525"/>
                  </a:cubicBezTo>
                  <a:cubicBezTo>
                    <a:pt x="6100490" y="762545"/>
                    <a:pt x="6099253" y="750790"/>
                    <a:pt x="6105525" y="742950"/>
                  </a:cubicBezTo>
                  <a:cubicBezTo>
                    <a:pt x="6112676" y="734011"/>
                    <a:pt x="6124575" y="730250"/>
                    <a:pt x="6134100" y="723900"/>
                  </a:cubicBezTo>
                  <a:cubicBezTo>
                    <a:pt x="6184900" y="647700"/>
                    <a:pt x="6118225" y="739775"/>
                    <a:pt x="6181725" y="676275"/>
                  </a:cubicBezTo>
                  <a:cubicBezTo>
                    <a:pt x="6189820" y="668180"/>
                    <a:pt x="6192083" y="655150"/>
                    <a:pt x="6200775" y="647700"/>
                  </a:cubicBezTo>
                  <a:cubicBezTo>
                    <a:pt x="6214831" y="635652"/>
                    <a:pt x="6233589" y="630233"/>
                    <a:pt x="6248400" y="619125"/>
                  </a:cubicBezTo>
                  <a:cubicBezTo>
                    <a:pt x="6279220" y="596010"/>
                    <a:pt x="6286867" y="571133"/>
                    <a:pt x="6315075" y="542925"/>
                  </a:cubicBezTo>
                  <a:cubicBezTo>
                    <a:pt x="6326300" y="531700"/>
                    <a:pt x="6341950" y="525575"/>
                    <a:pt x="6353175" y="514350"/>
                  </a:cubicBezTo>
                  <a:cubicBezTo>
                    <a:pt x="6361270" y="506255"/>
                    <a:pt x="6364896" y="494569"/>
                    <a:pt x="6372225" y="485775"/>
                  </a:cubicBezTo>
                  <a:cubicBezTo>
                    <a:pt x="6380849" y="475427"/>
                    <a:pt x="6392176" y="467548"/>
                    <a:pt x="6400800" y="457200"/>
                  </a:cubicBezTo>
                  <a:cubicBezTo>
                    <a:pt x="6408129" y="448406"/>
                    <a:pt x="6413196" y="437940"/>
                    <a:pt x="6419850" y="428625"/>
                  </a:cubicBezTo>
                  <a:cubicBezTo>
                    <a:pt x="6429077" y="415707"/>
                    <a:pt x="6438900" y="403225"/>
                    <a:pt x="6448425" y="390525"/>
                  </a:cubicBezTo>
                  <a:cubicBezTo>
                    <a:pt x="6451600" y="381000"/>
                    <a:pt x="6452381" y="370304"/>
                    <a:pt x="6457950" y="361950"/>
                  </a:cubicBezTo>
                  <a:cubicBezTo>
                    <a:pt x="6500081" y="298753"/>
                    <a:pt x="6474412" y="367126"/>
                    <a:pt x="6505575" y="304800"/>
                  </a:cubicBezTo>
                  <a:cubicBezTo>
                    <a:pt x="6510065" y="295820"/>
                    <a:pt x="6510610" y="285205"/>
                    <a:pt x="6515100" y="276225"/>
                  </a:cubicBezTo>
                  <a:cubicBezTo>
                    <a:pt x="6520220" y="265986"/>
                    <a:pt x="6529030" y="257889"/>
                    <a:pt x="6534150" y="247650"/>
                  </a:cubicBezTo>
                  <a:cubicBezTo>
                    <a:pt x="6538640" y="238670"/>
                    <a:pt x="6539185" y="228055"/>
                    <a:pt x="6543675" y="219075"/>
                  </a:cubicBezTo>
                  <a:cubicBezTo>
                    <a:pt x="6548795" y="208836"/>
                    <a:pt x="6557605" y="200739"/>
                    <a:pt x="6562725" y="190500"/>
                  </a:cubicBezTo>
                  <a:cubicBezTo>
                    <a:pt x="6567215" y="181520"/>
                    <a:pt x="6567760" y="170905"/>
                    <a:pt x="6572250" y="161925"/>
                  </a:cubicBezTo>
                  <a:cubicBezTo>
                    <a:pt x="6580529" y="145366"/>
                    <a:pt x="6591300" y="130175"/>
                    <a:pt x="6600825" y="114300"/>
                  </a:cubicBezTo>
                  <a:cubicBezTo>
                    <a:pt x="6604000" y="101600"/>
                    <a:pt x="6606754" y="88787"/>
                    <a:pt x="6610350" y="76200"/>
                  </a:cubicBezTo>
                  <a:cubicBezTo>
                    <a:pt x="6622454" y="33835"/>
                    <a:pt x="6619474" y="59153"/>
                    <a:pt x="6629400" y="9525"/>
                  </a:cubicBezTo>
                  <a:cubicBezTo>
                    <a:pt x="6630023" y="6412"/>
                    <a:pt x="6629400" y="3175"/>
                    <a:pt x="6629400" y="0"/>
                  </a:cubicBezTo>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9" name="Straight Connector 8"/>
            <p:cNvCxnSpPr/>
            <p:nvPr/>
          </p:nvCxnSpPr>
          <p:spPr>
            <a:xfrm flipV="1">
              <a:off x="2171700" y="2933700"/>
              <a:ext cx="7620000" cy="1647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8325433" y="5708656"/>
            <a:ext cx="3429000" cy="53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lumMod val="85000"/>
                    <a:lumOff val="15000"/>
                  </a:schemeClr>
                </a:solidFill>
              </a:rPr>
              <a:t>Time</a:t>
            </a:r>
          </a:p>
        </p:txBody>
      </p:sp>
      <p:sp>
        <p:nvSpPr>
          <p:cNvPr id="11" name="Rectangle 10"/>
          <p:cNvSpPr/>
          <p:nvPr/>
        </p:nvSpPr>
        <p:spPr>
          <a:xfrm>
            <a:off x="8343218" y="1289810"/>
            <a:ext cx="2733675" cy="477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lumMod val="85000"/>
                    <a:lumOff val="15000"/>
                  </a:schemeClr>
                </a:solidFill>
              </a:rPr>
              <a:t>Population</a:t>
            </a:r>
          </a:p>
        </p:txBody>
      </p:sp>
      <p:sp>
        <p:nvSpPr>
          <p:cNvPr id="12" name="Rectangle 11"/>
          <p:cNvSpPr/>
          <p:nvPr/>
        </p:nvSpPr>
        <p:spPr>
          <a:xfrm>
            <a:off x="3066367" y="3991654"/>
            <a:ext cx="2733675" cy="477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lumMod val="85000"/>
                    <a:lumOff val="15000"/>
                  </a:schemeClr>
                </a:solidFill>
              </a:rPr>
              <a:t>Food Production</a:t>
            </a:r>
          </a:p>
        </p:txBody>
      </p:sp>
      <p:sp>
        <p:nvSpPr>
          <p:cNvPr id="13" name="Rectangle 12"/>
          <p:cNvSpPr/>
          <p:nvPr/>
        </p:nvSpPr>
        <p:spPr>
          <a:xfrm>
            <a:off x="725395" y="1095893"/>
            <a:ext cx="1590675" cy="69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lumMod val="85000"/>
                    <a:lumOff val="15000"/>
                  </a:schemeClr>
                </a:solidFill>
              </a:rPr>
              <a:t>Quantity</a:t>
            </a:r>
          </a:p>
        </p:txBody>
      </p:sp>
      <p:grpSp>
        <p:nvGrpSpPr>
          <p:cNvPr id="15" name="Group 14"/>
          <p:cNvGrpSpPr/>
          <p:nvPr/>
        </p:nvGrpSpPr>
        <p:grpSpPr>
          <a:xfrm>
            <a:off x="76472" y="17417"/>
            <a:ext cx="11803924" cy="1097065"/>
            <a:chOff x="-1" y="6443"/>
            <a:chExt cx="11803924" cy="1097065"/>
          </a:xfrm>
        </p:grpSpPr>
        <p:cxnSp>
          <p:nvCxnSpPr>
            <p:cNvPr id="16" name="Straight Connector 15"/>
            <p:cNvCxnSpPr/>
            <p:nvPr/>
          </p:nvCxnSpPr>
          <p:spPr>
            <a:xfrm>
              <a:off x="375012" y="110350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6443"/>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18" name="Rectangle 17"/>
          <p:cNvSpPr/>
          <p:nvPr/>
        </p:nvSpPr>
        <p:spPr>
          <a:xfrm>
            <a:off x="1015910" y="681643"/>
            <a:ext cx="10864486" cy="188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solidFill>
                  <a:schemeClr val="tx1">
                    <a:lumMod val="85000"/>
                    <a:lumOff val="15000"/>
                  </a:schemeClr>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FIGURE 3: THE POPULATION-FOOD PRODUCTION THESIS</a:t>
            </a:r>
          </a:p>
        </p:txBody>
      </p:sp>
      <p:sp>
        <p:nvSpPr>
          <p:cNvPr id="19" name="Google Shape;215;p13"/>
          <p:cNvSpPr txBox="1">
            <a:spLocks noGrp="1"/>
          </p:cNvSpPr>
          <p:nvPr>
            <p:ph type="sldNum" idx="12"/>
          </p:nvPr>
        </p:nvSpPr>
        <p:spPr>
          <a:xfrm>
            <a:off x="11598738" y="6087424"/>
            <a:ext cx="468400" cy="540400"/>
          </a:xfrm>
          <a:prstGeom prst="rect">
            <a:avLst/>
          </a:prstGeom>
        </p:spPr>
        <p:txBody>
          <a:bodyPr spcFirstLastPara="1" vert="horz" wrap="square" lIns="0" tIns="0" rIns="0" bIns="0" rtlCol="0" anchor="ctr" anchorCtr="0">
            <a:noAutofit/>
          </a:bodyPr>
          <a:lstStyle/>
          <a:p>
            <a:pPr algn="ctr"/>
            <a:r>
              <a:rPr lang="en-US" sz="1800" dirty="0">
                <a:solidFill>
                  <a:schemeClr val="bg1"/>
                </a:solidFill>
              </a:rPr>
              <a:t>7</a:t>
            </a:r>
            <a:endParaRPr sz="2800" dirty="0">
              <a:solidFill>
                <a:schemeClr val="bg1"/>
              </a:solidFill>
            </a:endParaRPr>
          </a:p>
        </p:txBody>
      </p:sp>
      <p:grpSp>
        <p:nvGrpSpPr>
          <p:cNvPr id="6" name="Group 5"/>
          <p:cNvGrpSpPr/>
          <p:nvPr/>
        </p:nvGrpSpPr>
        <p:grpSpPr>
          <a:xfrm>
            <a:off x="10188413" y="6114400"/>
            <a:ext cx="1934431" cy="486448"/>
            <a:chOff x="10188413" y="6114400"/>
            <a:chExt cx="1934431" cy="486448"/>
          </a:xfrm>
        </p:grpSpPr>
        <p:sp>
          <p:nvSpPr>
            <p:cNvPr id="4" name="Hexagon 3"/>
            <p:cNvSpPr/>
            <p:nvPr/>
          </p:nvSpPr>
          <p:spPr>
            <a:xfrm>
              <a:off x="11551927" y="6114400"/>
              <a:ext cx="570917"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7</a:t>
              </a:r>
            </a:p>
          </p:txBody>
        </p:sp>
        <p:pic>
          <p:nvPicPr>
            <p:cNvPr id="20" name="Picture 19">
              <a:extLst>
                <a:ext uri="{FF2B5EF4-FFF2-40B4-BE49-F238E27FC236}">
                  <a16:creationId xmlns:a16="http://schemas.microsoft.com/office/drawing/2014/main" id="{7DE91F4D-D527-443A-A40C-8EF5BCE9C653}"/>
                </a:ext>
              </a:extLst>
            </p:cNvPr>
            <p:cNvPicPr>
              <a:picLocks noChangeAspect="1"/>
            </p:cNvPicPr>
            <p:nvPr/>
          </p:nvPicPr>
          <p:blipFill rotWithShape="1">
            <a:blip r:embed="rId2"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211859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Rectangle 1"/>
          <p:cNvSpPr/>
          <p:nvPr/>
        </p:nvSpPr>
        <p:spPr>
          <a:xfrm>
            <a:off x="323850" y="855979"/>
            <a:ext cx="1466850" cy="108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3"/>
          <p:cNvSpPr txBox="1">
            <a:spLocks noGrp="1"/>
          </p:cNvSpPr>
          <p:nvPr>
            <p:ph type="title"/>
          </p:nvPr>
        </p:nvSpPr>
        <p:spPr>
          <a:xfrm>
            <a:off x="1361965" y="621779"/>
            <a:ext cx="10581533" cy="468400"/>
          </a:xfrm>
          <a:prstGeom prst="rect">
            <a:avLst/>
          </a:prstGeom>
        </p:spPr>
        <p:txBody>
          <a:bodyPr spcFirstLastPara="1" vert="horz" wrap="square" lIns="0" tIns="0" rIns="0" bIns="0" rtlCol="0" anchor="ctr" anchorCtr="0">
            <a:noAutofit/>
          </a:bodyPr>
          <a:lstStyle/>
          <a:p>
            <a:pPr lvl="0"/>
            <a:r>
              <a:rPr lang="en-US" spc="-200" dirty="0">
                <a:effectLst>
                  <a:outerShdw blurRad="38100" dist="38100" dir="2700000" algn="tl">
                    <a:srgbClr val="000000">
                      <a:alpha val="43137"/>
                    </a:srgbClr>
                  </a:outerShdw>
                </a:effectLst>
              </a:rPr>
              <a:t>3.2  Economic Growth and The Environment</a:t>
            </a:r>
            <a:endParaRPr lang="en-US" dirty="0">
              <a:effectLst>
                <a:outerShdw blurRad="38100" dist="38100" dir="2700000" algn="tl">
                  <a:srgbClr val="000000">
                    <a:alpha val="43137"/>
                  </a:srgbClr>
                </a:outerShdw>
              </a:effectLst>
            </a:endParaRP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 sz="1600" dirty="0"/>
              <a:t>8</a:t>
            </a:r>
            <a:endParaRPr sz="1600" dirty="0"/>
          </a:p>
        </p:txBody>
      </p:sp>
      <p:pic>
        <p:nvPicPr>
          <p:cNvPr id="11" name="Picture 10">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
        <p:nvSpPr>
          <p:cNvPr id="8" name="Google Shape;212;p13">
            <a:extLst>
              <a:ext uri="{FF2B5EF4-FFF2-40B4-BE49-F238E27FC236}">
                <a16:creationId xmlns:a16="http://schemas.microsoft.com/office/drawing/2014/main" id="{8F51B346-391F-4AEE-8514-1A693F9ACAE6}"/>
              </a:ext>
            </a:extLst>
          </p:cNvPr>
          <p:cNvSpPr txBox="1">
            <a:spLocks noGrp="1"/>
          </p:cNvSpPr>
          <p:nvPr>
            <p:ph type="body" idx="2"/>
          </p:nvPr>
        </p:nvSpPr>
        <p:spPr>
          <a:xfrm>
            <a:off x="6274177" y="1536872"/>
            <a:ext cx="5043970" cy="4295631"/>
          </a:xfrm>
          <a:prstGeom prst="rect">
            <a:avLst/>
          </a:prstGeom>
        </p:spPr>
        <p:txBody>
          <a:bodyPr spcFirstLastPara="1" vert="horz" wrap="square" lIns="0" tIns="0" rIns="0" bIns="0" rtlCol="0" anchor="t" anchorCtr="0">
            <a:noAutofit/>
          </a:bodyPr>
          <a:lstStyle/>
          <a:p>
            <a:pPr algn="just">
              <a:lnSpc>
                <a:spcPct val="100000"/>
              </a:lnSpc>
              <a:buFont typeface="Wingdings" panose="05000000000000000000" pitchFamily="2" charset="2"/>
              <a:buChar char="q"/>
            </a:pPr>
            <a:r>
              <a:rPr lang="en-US" sz="2133" dirty="0"/>
              <a:t>This argument was taken on by </a:t>
            </a:r>
            <a:r>
              <a:rPr lang="en-US" sz="2133" dirty="0" err="1"/>
              <a:t>Penayatou</a:t>
            </a:r>
            <a:r>
              <a:rPr lang="en-US" sz="2133" dirty="0"/>
              <a:t> (1996) to link environmental emissions with economic growth positing that environmental decay will rise initially until a certain threshold of economic growth is achieved after which it will fall (Figure 4).</a:t>
            </a:r>
          </a:p>
        </p:txBody>
      </p:sp>
      <p:sp>
        <p:nvSpPr>
          <p:cNvPr id="9" name="Google Shape;213;p13">
            <a:extLst>
              <a:ext uri="{FF2B5EF4-FFF2-40B4-BE49-F238E27FC236}">
                <a16:creationId xmlns:a16="http://schemas.microsoft.com/office/drawing/2014/main" id="{392E686C-1147-4BC3-BA47-1B9C725C7F0B}"/>
              </a:ext>
            </a:extLst>
          </p:cNvPr>
          <p:cNvSpPr txBox="1">
            <a:spLocks/>
          </p:cNvSpPr>
          <p:nvPr/>
        </p:nvSpPr>
        <p:spPr>
          <a:xfrm>
            <a:off x="323850" y="1517167"/>
            <a:ext cx="5695230" cy="4930678"/>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algn="just">
              <a:buClrTx/>
              <a:buFont typeface="Wingdings" panose="05000000000000000000" pitchFamily="2" charset="2"/>
              <a:buChar char="q"/>
            </a:pPr>
            <a:r>
              <a:rPr lang="en-US" sz="2130" dirty="0">
                <a:latin typeface="+mn-lt"/>
              </a:rPr>
              <a:t>Meade et al (1972) called for a check on economic growth to address sustainability issues. The Club of Rome as the group came to be known as argued that the globe can only take a certain amount of economic growth beyond which it will crash.</a:t>
            </a:r>
          </a:p>
          <a:p>
            <a:pPr algn="just">
              <a:buClrTx/>
              <a:buFont typeface="Wingdings" panose="05000000000000000000" pitchFamily="2" charset="2"/>
              <a:buChar char="q"/>
            </a:pPr>
            <a:endParaRPr lang="en-US" sz="2130" dirty="0">
              <a:latin typeface="+mn-lt"/>
            </a:endParaRPr>
          </a:p>
          <a:p>
            <a:pPr algn="just">
              <a:buClrTx/>
              <a:buFont typeface="Wingdings" panose="05000000000000000000" pitchFamily="2" charset="2"/>
              <a:buChar char="q"/>
            </a:pPr>
            <a:r>
              <a:rPr lang="en-US" sz="2130" dirty="0">
                <a:latin typeface="+mn-lt"/>
              </a:rPr>
              <a:t>The inverted “U-shaped” curve relationship between income distribution and per capita income advanced by Simon Kuznets using longitudinal analysis of data from the developed countries. That inequalities worsen in the early stage of economic development, but once threshold of income is reached, it will improve.</a:t>
            </a:r>
          </a:p>
        </p:txBody>
      </p:sp>
      <p:grpSp>
        <p:nvGrpSpPr>
          <p:cNvPr id="7" name="Group 6"/>
          <p:cNvGrpSpPr/>
          <p:nvPr/>
        </p:nvGrpSpPr>
        <p:grpSpPr>
          <a:xfrm>
            <a:off x="165659" y="420"/>
            <a:ext cx="11822974" cy="1254555"/>
            <a:chOff x="-19051" y="-151047"/>
            <a:chExt cx="11822974" cy="1254555"/>
          </a:xfrm>
        </p:grpSpPr>
        <p:cxnSp>
          <p:nvCxnSpPr>
            <p:cNvPr id="10" name="Straight Connector 9"/>
            <p:cNvCxnSpPr/>
            <p:nvPr/>
          </p:nvCxnSpPr>
          <p:spPr>
            <a:xfrm>
              <a:off x="375012" y="110350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1" y="-151047"/>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20366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68307" y="1302591"/>
            <a:ext cx="8477251" cy="8160637"/>
            <a:chOff x="1219199" y="735713"/>
            <a:chExt cx="10038035" cy="9217995"/>
          </a:xfrm>
        </p:grpSpPr>
        <p:cxnSp>
          <p:nvCxnSpPr>
            <p:cNvPr id="13" name="Straight Connector 12"/>
            <p:cNvCxnSpPr/>
            <p:nvPr/>
          </p:nvCxnSpPr>
          <p:spPr>
            <a:xfrm>
              <a:off x="1219199" y="5855816"/>
              <a:ext cx="10038035" cy="71607"/>
            </a:xfrm>
            <a:prstGeom prst="line">
              <a:avLst/>
            </a:prstGeom>
            <a:ln w="44450"/>
          </p:spPr>
          <p:style>
            <a:lnRef idx="1">
              <a:schemeClr val="dk1"/>
            </a:lnRef>
            <a:fillRef idx="0">
              <a:schemeClr val="dk1"/>
            </a:fillRef>
            <a:effectRef idx="0">
              <a:schemeClr val="dk1"/>
            </a:effectRef>
            <a:fontRef idx="minor">
              <a:schemeClr val="tx1"/>
            </a:fontRef>
          </p:style>
        </p:cxnSp>
        <p:sp>
          <p:nvSpPr>
            <p:cNvPr id="14" name="Arc 13"/>
            <p:cNvSpPr/>
            <p:nvPr/>
          </p:nvSpPr>
          <p:spPr>
            <a:xfrm>
              <a:off x="1219199" y="2048428"/>
              <a:ext cx="10038035" cy="7905280"/>
            </a:xfrm>
            <a:prstGeom prst="arc">
              <a:avLst>
                <a:gd name="adj1" fmla="val 10650084"/>
                <a:gd name="adj2" fmla="val 0"/>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en-MY" sz="3200"/>
            </a:p>
          </p:txBody>
        </p:sp>
        <p:cxnSp>
          <p:nvCxnSpPr>
            <p:cNvPr id="15" name="Straight Connector 14"/>
            <p:cNvCxnSpPr>
              <a:stCxn id="14" idx="0"/>
            </p:cNvCxnSpPr>
            <p:nvPr/>
          </p:nvCxnSpPr>
          <p:spPr>
            <a:xfrm flipH="1" flipV="1">
              <a:off x="1219203" y="735713"/>
              <a:ext cx="7683" cy="548403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936580" y="818466"/>
            <a:ext cx="2170386" cy="1180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tx1">
                    <a:lumMod val="95000"/>
                    <a:lumOff val="5000"/>
                  </a:schemeClr>
                </a:solidFill>
              </a:rPr>
              <a:t>Emission Intensity</a:t>
            </a:r>
          </a:p>
        </p:txBody>
      </p:sp>
      <p:sp>
        <p:nvSpPr>
          <p:cNvPr id="38" name="Rectangle 37"/>
          <p:cNvSpPr/>
          <p:nvPr/>
        </p:nvSpPr>
        <p:spPr>
          <a:xfrm>
            <a:off x="9500983" y="5058598"/>
            <a:ext cx="3453303" cy="6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Log </a:t>
            </a:r>
          </a:p>
          <a:p>
            <a:pPr algn="ctr"/>
            <a:r>
              <a:rPr lang="en-US" sz="2000" dirty="0">
                <a:solidFill>
                  <a:schemeClr val="tx1">
                    <a:lumMod val="95000"/>
                    <a:lumOff val="5000"/>
                  </a:schemeClr>
                </a:solidFill>
              </a:rPr>
              <a:t>(GDP/</a:t>
            </a:r>
            <a:r>
              <a:rPr lang="en-US" sz="2000" dirty="0" err="1">
                <a:solidFill>
                  <a:schemeClr val="tx1">
                    <a:lumMod val="95000"/>
                    <a:lumOff val="5000"/>
                  </a:schemeClr>
                </a:solidFill>
              </a:rPr>
              <a:t>Kapita</a:t>
            </a:r>
            <a:r>
              <a:rPr lang="en-US" sz="2000" dirty="0">
                <a:solidFill>
                  <a:schemeClr val="tx1">
                    <a:lumMod val="95000"/>
                    <a:lumOff val="5000"/>
                  </a:schemeClr>
                </a:solidFill>
              </a:rPr>
              <a:t>)</a:t>
            </a:r>
            <a:endParaRPr lang="en-MY" sz="2000" dirty="0">
              <a:solidFill>
                <a:schemeClr val="tx1">
                  <a:lumMod val="95000"/>
                  <a:lumOff val="5000"/>
                </a:schemeClr>
              </a:solidFill>
            </a:endParaRPr>
          </a:p>
        </p:txBody>
      </p:sp>
      <p:sp>
        <p:nvSpPr>
          <p:cNvPr id="9" name="Rectangle 8">
            <a:extLst>
              <a:ext uri="{FF2B5EF4-FFF2-40B4-BE49-F238E27FC236}">
                <a16:creationId xmlns:a16="http://schemas.microsoft.com/office/drawing/2014/main" id="{7A065400-0272-4F80-AE24-57546F30488D}"/>
              </a:ext>
            </a:extLst>
          </p:cNvPr>
          <p:cNvSpPr/>
          <p:nvPr/>
        </p:nvSpPr>
        <p:spPr>
          <a:xfrm>
            <a:off x="835164" y="523220"/>
            <a:ext cx="10743540" cy="36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solidFill>
                  <a:schemeClr val="tx1">
                    <a:lumMod val="85000"/>
                    <a:lumOff val="15000"/>
                  </a:schemeClr>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FIGURE 4: ENVIRONMENTAL INVERTED “U” SHAPED CURVE</a:t>
            </a:r>
          </a:p>
        </p:txBody>
      </p:sp>
      <p:grpSp>
        <p:nvGrpSpPr>
          <p:cNvPr id="10" name="Group 9"/>
          <p:cNvGrpSpPr/>
          <p:nvPr/>
        </p:nvGrpSpPr>
        <p:grpSpPr>
          <a:xfrm>
            <a:off x="70543" y="0"/>
            <a:ext cx="11850846" cy="940108"/>
            <a:chOff x="-19051" y="-151047"/>
            <a:chExt cx="11850846" cy="940108"/>
          </a:xfrm>
        </p:grpSpPr>
        <p:cxnSp>
          <p:nvCxnSpPr>
            <p:cNvPr id="11" name="Straight Connector 10"/>
            <p:cNvCxnSpPr/>
            <p:nvPr/>
          </p:nvCxnSpPr>
          <p:spPr>
            <a:xfrm>
              <a:off x="402884" y="789061"/>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1" y="-151047"/>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16" name="Group 15"/>
          <p:cNvGrpSpPr/>
          <p:nvPr/>
        </p:nvGrpSpPr>
        <p:grpSpPr>
          <a:xfrm>
            <a:off x="10188413" y="6114400"/>
            <a:ext cx="1934431" cy="486448"/>
            <a:chOff x="10188413" y="6114400"/>
            <a:chExt cx="1934431" cy="486448"/>
          </a:xfrm>
        </p:grpSpPr>
        <p:sp>
          <p:nvSpPr>
            <p:cNvPr id="17" name="Hexagon 16"/>
            <p:cNvSpPr/>
            <p:nvPr/>
          </p:nvSpPr>
          <p:spPr>
            <a:xfrm>
              <a:off x="11551927" y="6114400"/>
              <a:ext cx="570917"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9</a:t>
              </a:r>
            </a:p>
          </p:txBody>
        </p:sp>
        <p:pic>
          <p:nvPicPr>
            <p:cNvPr id="19" name="Picture 18">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346395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Rectangle 1"/>
          <p:cNvSpPr/>
          <p:nvPr/>
        </p:nvSpPr>
        <p:spPr>
          <a:xfrm>
            <a:off x="323850" y="849585"/>
            <a:ext cx="1181100" cy="769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3"/>
          <p:cNvSpPr txBox="1">
            <a:spLocks noGrp="1"/>
          </p:cNvSpPr>
          <p:nvPr>
            <p:ph type="title"/>
          </p:nvPr>
        </p:nvSpPr>
        <p:spPr>
          <a:xfrm>
            <a:off x="1172900" y="615385"/>
            <a:ext cx="10581533" cy="468400"/>
          </a:xfrm>
          <a:prstGeom prst="rect">
            <a:avLst/>
          </a:prstGeom>
        </p:spPr>
        <p:txBody>
          <a:bodyPr spcFirstLastPara="1" vert="horz" wrap="square" lIns="0" tIns="0" rIns="0" bIns="0" rtlCol="0" anchor="ctr" anchorCtr="0">
            <a:noAutofit/>
          </a:bodyPr>
          <a:lstStyle/>
          <a:p>
            <a:pPr lvl="0"/>
            <a:r>
              <a:rPr lang="en-US" spc="-200" dirty="0">
                <a:effectLst>
                  <a:outerShdw blurRad="38100" dist="38100" dir="2700000" algn="tl">
                    <a:srgbClr val="000000">
                      <a:alpha val="43137"/>
                    </a:srgbClr>
                  </a:outerShdw>
                </a:effectLst>
              </a:rPr>
              <a:t>3.3  Economic Growth Using Non-Fossil Fuels</a:t>
            </a:r>
            <a:endParaRPr lang="en-US" dirty="0">
              <a:effectLst>
                <a:outerShdw blurRad="38100" dist="38100" dir="2700000" algn="tl">
                  <a:srgbClr val="000000">
                    <a:alpha val="43137"/>
                  </a:srgbClr>
                </a:outerShdw>
              </a:effectLst>
            </a:endParaRP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 sz="1400" dirty="0"/>
              <a:t>10</a:t>
            </a:r>
            <a:endParaRPr dirty="0"/>
          </a:p>
        </p:txBody>
      </p:sp>
      <p:pic>
        <p:nvPicPr>
          <p:cNvPr id="11" name="Picture 10">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
        <p:nvSpPr>
          <p:cNvPr id="10" name="Google Shape;212;p13">
            <a:extLst>
              <a:ext uri="{FF2B5EF4-FFF2-40B4-BE49-F238E27FC236}">
                <a16:creationId xmlns:a16="http://schemas.microsoft.com/office/drawing/2014/main" id="{12A0B82B-C571-4480-ADEA-038FE9D59F7C}"/>
              </a:ext>
            </a:extLst>
          </p:cNvPr>
          <p:cNvSpPr txBox="1">
            <a:spLocks/>
          </p:cNvSpPr>
          <p:nvPr/>
        </p:nvSpPr>
        <p:spPr>
          <a:xfrm>
            <a:off x="6117767" y="1619250"/>
            <a:ext cx="5131759" cy="4425445"/>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algn="just">
              <a:buClrTx/>
              <a:buFont typeface="Wingdings" panose="05000000000000000000" pitchFamily="2" charset="2"/>
              <a:buChar char="q"/>
            </a:pPr>
            <a:r>
              <a:rPr lang="en-MY" sz="1800" dirty="0">
                <a:latin typeface="+mn-lt"/>
              </a:rPr>
              <a:t>At the Paris meeting almost all countries pledged to reduce carbon emissions to ensure that temperature rise over the next century is capped at 1.5% </a:t>
            </a:r>
            <a:r>
              <a:rPr lang="en-MY" sz="1800" dirty="0" err="1">
                <a:latin typeface="+mn-lt"/>
              </a:rPr>
              <a:t>Celcius</a:t>
            </a:r>
            <a:r>
              <a:rPr lang="en-MY" sz="1800" dirty="0">
                <a:latin typeface="+mn-lt"/>
              </a:rPr>
              <a:t>. Developing countries, such as Malaysia submitted Intended Nationally Determined Contribution (INDCs) to UNFCCC to reduce carbon emissions by 45% by 2030 following the 2015 Paris Accord, which was later deferred to 2050  following the 2016 Marrakesh  Proclamation in 2016.</a:t>
            </a:r>
          </a:p>
          <a:p>
            <a:pPr marL="101600" indent="0" algn="just">
              <a:buClrTx/>
              <a:buNone/>
            </a:pPr>
            <a:endParaRPr lang="en-MY" sz="1800" dirty="0">
              <a:latin typeface="+mn-lt"/>
            </a:endParaRPr>
          </a:p>
          <a:p>
            <a:pPr algn="just">
              <a:buClrTx/>
              <a:buFont typeface="Wingdings" panose="05000000000000000000" pitchFamily="2" charset="2"/>
              <a:buChar char="q"/>
            </a:pPr>
            <a:r>
              <a:rPr lang="en-MY" sz="1800" dirty="0">
                <a:latin typeface="+mn-lt"/>
              </a:rPr>
              <a:t>Among the targets countries have focused on to achieve ecological and environmental balance is to raise the share of renewable energy on total energy consumption, which has picked steam since 2010 (Figure 5).</a:t>
            </a:r>
          </a:p>
        </p:txBody>
      </p:sp>
      <p:sp>
        <p:nvSpPr>
          <p:cNvPr id="12" name="Google Shape;213;p13">
            <a:extLst>
              <a:ext uri="{FF2B5EF4-FFF2-40B4-BE49-F238E27FC236}">
                <a16:creationId xmlns:a16="http://schemas.microsoft.com/office/drawing/2014/main" id="{64F9EF74-AA41-45F5-B173-F1BA0611B6C2}"/>
              </a:ext>
            </a:extLst>
          </p:cNvPr>
          <p:cNvSpPr txBox="1">
            <a:spLocks noGrp="1"/>
          </p:cNvSpPr>
          <p:nvPr>
            <p:ph type="body" idx="1"/>
          </p:nvPr>
        </p:nvSpPr>
        <p:spPr>
          <a:xfrm>
            <a:off x="559722" y="1619251"/>
            <a:ext cx="5034962" cy="4596636"/>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US" sz="1800" dirty="0"/>
              <a:t>Since Harding (1968) the environment is seen as a global common - i.e. any happenings in any part of the world will have a bearing on other parts of the world. Hence, issues related to the environment is now recognized as a key pillar in achieving development. </a:t>
            </a:r>
          </a:p>
          <a:p>
            <a:pPr algn="just">
              <a:buFont typeface="Wingdings" panose="05000000000000000000" pitchFamily="2" charset="2"/>
              <a:buChar char="q"/>
            </a:pPr>
            <a:endParaRPr lang="en-US" sz="1800" dirty="0"/>
          </a:p>
          <a:p>
            <a:pPr algn="just">
              <a:buFont typeface="Wingdings" panose="05000000000000000000" pitchFamily="2" charset="2"/>
              <a:buChar char="q"/>
            </a:pPr>
            <a:r>
              <a:rPr lang="en-US" sz="1800" dirty="0"/>
              <a:t>Stern (2007) and Nordhaus (2008) have shown that global temperatures are rising at dangerous levels, and unless something is done to slow that down drastically, planet earth may become extinct. They also offer convincing evidence to show that climate change and global warming can be stopped if human activity is shifted from the use of fossil to environment-friendly practices. </a:t>
            </a:r>
          </a:p>
        </p:txBody>
      </p:sp>
      <p:grpSp>
        <p:nvGrpSpPr>
          <p:cNvPr id="7" name="Group 6"/>
          <p:cNvGrpSpPr/>
          <p:nvPr/>
        </p:nvGrpSpPr>
        <p:grpSpPr>
          <a:xfrm>
            <a:off x="165659" y="420"/>
            <a:ext cx="11822974" cy="1254555"/>
            <a:chOff x="-19051" y="-151047"/>
            <a:chExt cx="11822974" cy="1254555"/>
          </a:xfrm>
        </p:grpSpPr>
        <p:cxnSp>
          <p:nvCxnSpPr>
            <p:cNvPr id="8" name="Straight Connector 7"/>
            <p:cNvCxnSpPr/>
            <p:nvPr/>
          </p:nvCxnSpPr>
          <p:spPr>
            <a:xfrm>
              <a:off x="375012" y="110350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1" y="-151047"/>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293673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4232700109"/>
              </p:ext>
            </p:extLst>
          </p:nvPr>
        </p:nvGraphicFramePr>
        <p:xfrm>
          <a:off x="386306" y="1371600"/>
          <a:ext cx="11133927" cy="508635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0" y="-43170"/>
            <a:ext cx="11815217" cy="1235505"/>
            <a:chOff x="-19051" y="-151047"/>
            <a:chExt cx="11815217" cy="1235505"/>
          </a:xfrm>
        </p:grpSpPr>
        <p:cxnSp>
          <p:nvCxnSpPr>
            <p:cNvPr id="5" name="Straight Connector 4"/>
            <p:cNvCxnSpPr/>
            <p:nvPr/>
          </p:nvCxnSpPr>
          <p:spPr>
            <a:xfrm>
              <a:off x="367255" y="108445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1" y="-151047"/>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7" name="Group 6"/>
          <p:cNvGrpSpPr/>
          <p:nvPr/>
        </p:nvGrpSpPr>
        <p:grpSpPr>
          <a:xfrm>
            <a:off x="10097380" y="6150766"/>
            <a:ext cx="2003587" cy="486448"/>
            <a:chOff x="10188413" y="6114400"/>
            <a:chExt cx="2003587" cy="486448"/>
          </a:xfrm>
        </p:grpSpPr>
        <p:sp>
          <p:nvSpPr>
            <p:cNvPr id="8" name="Hexagon 7"/>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11</a:t>
              </a:r>
            </a:p>
          </p:txBody>
        </p:sp>
        <p:pic>
          <p:nvPicPr>
            <p:cNvPr id="9" name="Picture 8">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
        <p:nvSpPr>
          <p:cNvPr id="10" name="Google Shape;326;p24">
            <a:extLst>
              <a:ext uri="{FF2B5EF4-FFF2-40B4-BE49-F238E27FC236}">
                <a16:creationId xmlns:a16="http://schemas.microsoft.com/office/drawing/2014/main" id="{424C14DE-B1B4-4056-AAA3-1710142C1809}"/>
              </a:ext>
            </a:extLst>
          </p:cNvPr>
          <p:cNvSpPr txBox="1">
            <a:spLocks/>
          </p:cNvSpPr>
          <p:nvPr/>
        </p:nvSpPr>
        <p:spPr>
          <a:xfrm>
            <a:off x="649596" y="548057"/>
            <a:ext cx="11165621" cy="525964"/>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70000"/>
              </a:lnSpc>
            </a:pPr>
            <a:r>
              <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FIGURE 5: RENEWABLE ENERGY IN TOTAL ENERGY CONSUMPTION, </a:t>
            </a: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SELECTED ECONOMIES, 1990-2015</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spTree>
    <p:extLst>
      <p:ext uri="{BB962C8B-B14F-4D97-AF65-F5344CB8AC3E}">
        <p14:creationId xmlns:p14="http://schemas.microsoft.com/office/powerpoint/2010/main" val="317087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1750939" y="611794"/>
            <a:ext cx="8971200" cy="468400"/>
          </a:xfrm>
          <a:prstGeom prst="rect">
            <a:avLst/>
          </a:prstGeom>
        </p:spPr>
        <p:txBody>
          <a:bodyPr spcFirstLastPara="1" vert="horz" wrap="square" lIns="0" tIns="0" rIns="0" bIns="0" rtlCol="0" anchor="ctr" anchorCtr="0">
            <a:noAutofit/>
          </a:bodyPr>
          <a:lstStyle/>
          <a:p>
            <a:pPr lvl="0"/>
            <a:r>
              <a:rPr lang="en-US" dirty="0">
                <a:effectLst>
                  <a:outerShdw blurRad="38100" dist="38100" dir="2700000" algn="tl">
                    <a:srgbClr val="000000">
                      <a:alpha val="43137"/>
                    </a:srgbClr>
                  </a:outerShdw>
                </a:effectLst>
              </a:rPr>
              <a:t>4. HEALTH</a:t>
            </a:r>
          </a:p>
        </p:txBody>
      </p:sp>
      <p:sp>
        <p:nvSpPr>
          <p:cNvPr id="212" name="Google Shape;212;p13"/>
          <p:cNvSpPr txBox="1">
            <a:spLocks noGrp="1"/>
          </p:cNvSpPr>
          <p:nvPr>
            <p:ph type="body" idx="2"/>
          </p:nvPr>
        </p:nvSpPr>
        <p:spPr>
          <a:xfrm>
            <a:off x="6060853" y="1335599"/>
            <a:ext cx="5290918" cy="4410715"/>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MY" sz="1900" dirty="0">
                <a:sym typeface="+mn-ea"/>
              </a:rPr>
              <a:t>The John Hopkins University </a:t>
            </a:r>
            <a:r>
              <a:rPr lang="en-MY" sz="1900" dirty="0" err="1">
                <a:sym typeface="+mn-ea"/>
              </a:rPr>
              <a:t>Center</a:t>
            </a:r>
            <a:r>
              <a:rPr lang="en-MY" sz="1900" dirty="0">
                <a:sym typeface="+mn-ea"/>
              </a:rPr>
              <a:t> for Health Equity have argued that poor environmental measures are raising systemic risks for epidemic breakouts</a:t>
            </a:r>
            <a:endParaRPr lang="en-MY" altLang="en-US" sz="1900" dirty="0"/>
          </a:p>
          <a:p>
            <a:pPr algn="just">
              <a:buFont typeface="Wingdings" panose="05000000000000000000" pitchFamily="2" charset="2"/>
              <a:buChar char="q"/>
            </a:pPr>
            <a:r>
              <a:rPr lang="en-MY" altLang="en-US" sz="1900" dirty="0"/>
              <a:t>There is recognition now that the world is connected so that the sufferings of groups of people will have a bearing on the health of society as a whole. The spread of HIV/AIDs is one example.</a:t>
            </a:r>
          </a:p>
          <a:p>
            <a:pPr algn="just">
              <a:buFont typeface="Wingdings" panose="05000000000000000000" pitchFamily="2" charset="2"/>
              <a:buChar char="q"/>
            </a:pPr>
            <a:r>
              <a:rPr lang="en-MY" altLang="en-US" sz="1900" dirty="0"/>
              <a:t>I</a:t>
            </a:r>
            <a:r>
              <a:rPr lang="en-US" sz="1900" dirty="0" err="1"/>
              <a:t>mproving</a:t>
            </a:r>
            <a:r>
              <a:rPr lang="en-US" sz="1900" dirty="0"/>
              <a:t> </a:t>
            </a:r>
            <a:r>
              <a:rPr lang="en-MY" altLang="en-US" sz="1900" dirty="0"/>
              <a:t>access to </a:t>
            </a:r>
            <a:r>
              <a:rPr lang="en-US" sz="1900" dirty="0"/>
              <a:t>provision of adequate healthcare is a key component of sustainable development</a:t>
            </a:r>
          </a:p>
          <a:p>
            <a:pPr algn="just">
              <a:buFont typeface="Wingdings" panose="05000000000000000000" pitchFamily="2" charset="2"/>
              <a:buChar char="q"/>
            </a:pPr>
            <a:r>
              <a:rPr lang="en-MY" altLang="en-US" sz="1900" dirty="0"/>
              <a:t>For quality healthcare to reach all humans, its provision should address the problems of concentration in its provision and R&amp;D. Whereas the first denies those in need among the poor and disadvantaged the latter reduces resources targeting the diseases of the poor.</a:t>
            </a: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16</a:t>
            </a:fld>
            <a:endParaRPr dirty="0"/>
          </a:p>
        </p:txBody>
      </p:sp>
      <p:grpSp>
        <p:nvGrpSpPr>
          <p:cNvPr id="6" name="Group 5"/>
          <p:cNvGrpSpPr/>
          <p:nvPr/>
        </p:nvGrpSpPr>
        <p:grpSpPr>
          <a:xfrm>
            <a:off x="10056229" y="6141376"/>
            <a:ext cx="2003587" cy="486448"/>
            <a:chOff x="10188413" y="6114400"/>
            <a:chExt cx="2003587" cy="486448"/>
          </a:xfrm>
        </p:grpSpPr>
        <p:sp>
          <p:nvSpPr>
            <p:cNvPr id="7" name="Hexagon 6"/>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12</a:t>
              </a:r>
            </a:p>
          </p:txBody>
        </p:sp>
        <p:pic>
          <p:nvPicPr>
            <p:cNvPr id="8" name="Picture 7">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
        <p:nvSpPr>
          <p:cNvPr id="2" name="Rectangle 1"/>
          <p:cNvSpPr/>
          <p:nvPr/>
        </p:nvSpPr>
        <p:spPr>
          <a:xfrm>
            <a:off x="171450" y="473963"/>
            <a:ext cx="1371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7150" y="70738"/>
            <a:ext cx="11931483" cy="1089025"/>
            <a:chOff x="-133351" y="-225279"/>
            <a:chExt cx="11931483" cy="1089025"/>
          </a:xfrm>
        </p:grpSpPr>
        <p:cxnSp>
          <p:nvCxnSpPr>
            <p:cNvPr id="11" name="Straight Connector 10"/>
            <p:cNvCxnSpPr/>
            <p:nvPr/>
          </p:nvCxnSpPr>
          <p:spPr>
            <a:xfrm>
              <a:off x="369221" y="86374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3351" y="-225279"/>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213" name="Google Shape;213;p13"/>
          <p:cNvSpPr txBox="1">
            <a:spLocks noGrp="1"/>
          </p:cNvSpPr>
          <p:nvPr>
            <p:ph type="body" idx="1"/>
          </p:nvPr>
        </p:nvSpPr>
        <p:spPr>
          <a:xfrm>
            <a:off x="260284" y="1401335"/>
            <a:ext cx="5632108" cy="4773808"/>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US" sz="1900" dirty="0"/>
              <a:t>The pillar of health has to focus on checking the spread of infectious diseases (</a:t>
            </a:r>
            <a:r>
              <a:rPr lang="en-US" sz="1900" dirty="0" err="1"/>
              <a:t>e.g.,s</a:t>
            </a:r>
            <a:r>
              <a:rPr lang="en-US" sz="1900" dirty="0"/>
              <a:t> HIV-Aids), as well as shielding people from non-infectious diseases (e.g., cardiovascular diseases). For brevity we used hospital beds per 1000 people as that offered the longest series among the proxies (Figure 6).</a:t>
            </a:r>
          </a:p>
          <a:p>
            <a:pPr algn="just">
              <a:buFont typeface="Wingdings" panose="05000000000000000000" pitchFamily="2" charset="2"/>
              <a:buChar char="q"/>
            </a:pPr>
            <a:r>
              <a:rPr lang="en-US" sz="1900" dirty="0"/>
              <a:t>Medical evidence shows that the incidence of health problems are encountered more by the poor than the rich (</a:t>
            </a:r>
            <a:r>
              <a:rPr lang="en-US" sz="1900" dirty="0" err="1"/>
              <a:t>Yusoff</a:t>
            </a:r>
            <a:r>
              <a:rPr lang="en-US" sz="1900" dirty="0"/>
              <a:t> et al,2018; </a:t>
            </a:r>
            <a:r>
              <a:rPr lang="en-US" sz="1900" dirty="0" err="1"/>
              <a:t>Govindamal</a:t>
            </a:r>
            <a:r>
              <a:rPr lang="en-US" sz="1900" dirty="0"/>
              <a:t>, 2020). </a:t>
            </a:r>
          </a:p>
          <a:p>
            <a:pPr algn="just">
              <a:buFont typeface="Wingdings" panose="05000000000000000000" pitchFamily="2" charset="2"/>
              <a:buChar char="q"/>
            </a:pPr>
            <a:r>
              <a:rPr lang="en-US" sz="1900" dirty="0"/>
              <a:t>The provision of healthcare has varied across countries with privatization increasing far more in the developing than in the developed countries, which exacerbates inequality in access to health.</a:t>
            </a:r>
          </a:p>
          <a:p>
            <a:pPr algn="just">
              <a:buFont typeface="Wingdings" panose="05000000000000000000" pitchFamily="2" charset="2"/>
              <a:buChar char="q"/>
            </a:pPr>
            <a:r>
              <a:rPr lang="en-US" sz="1900" dirty="0"/>
              <a:t>The John Hopkins University Center for Health Equity have argued that poor environmental </a:t>
            </a:r>
            <a:endParaRPr lang="en-MY" altLang="en-US" sz="1900" dirty="0"/>
          </a:p>
        </p:txBody>
      </p:sp>
    </p:spTree>
    <p:extLst>
      <p:ext uri="{BB962C8B-B14F-4D97-AF65-F5344CB8AC3E}">
        <p14:creationId xmlns:p14="http://schemas.microsoft.com/office/powerpoint/2010/main" val="35941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401228776"/>
              </p:ext>
            </p:extLst>
          </p:nvPr>
        </p:nvGraphicFramePr>
        <p:xfrm>
          <a:off x="386306" y="1443783"/>
          <a:ext cx="10662694" cy="4957017"/>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0" y="-43171"/>
            <a:ext cx="11815217" cy="1235505"/>
            <a:chOff x="-19051" y="-151047"/>
            <a:chExt cx="11815217" cy="1235505"/>
          </a:xfrm>
        </p:grpSpPr>
        <p:cxnSp>
          <p:nvCxnSpPr>
            <p:cNvPr id="6" name="Straight Connector 5"/>
            <p:cNvCxnSpPr/>
            <p:nvPr/>
          </p:nvCxnSpPr>
          <p:spPr>
            <a:xfrm>
              <a:off x="367255" y="108445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1" y="-151047"/>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8" name="Google Shape;326;p24">
            <a:extLst>
              <a:ext uri="{FF2B5EF4-FFF2-40B4-BE49-F238E27FC236}">
                <a16:creationId xmlns:a16="http://schemas.microsoft.com/office/drawing/2014/main" id="{424C14DE-B1B4-4056-AAA3-1710142C1809}"/>
              </a:ext>
            </a:extLst>
          </p:cNvPr>
          <p:cNvSpPr txBox="1">
            <a:spLocks/>
          </p:cNvSpPr>
          <p:nvPr/>
        </p:nvSpPr>
        <p:spPr>
          <a:xfrm>
            <a:off x="629517" y="218439"/>
            <a:ext cx="11321852" cy="963734"/>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FIGURE 6: </a:t>
            </a: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HOSPITAL BEDS/1000 PEOPLE, </a:t>
            </a:r>
          </a:p>
          <a:p>
            <a:pPr algn="ct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SELECTED ECONOMIES, 1990-2015</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grpSp>
        <p:nvGrpSpPr>
          <p:cNvPr id="9" name="Group 8"/>
          <p:cNvGrpSpPr/>
          <p:nvPr/>
        </p:nvGrpSpPr>
        <p:grpSpPr>
          <a:xfrm>
            <a:off x="10056229" y="6141376"/>
            <a:ext cx="2003587" cy="486448"/>
            <a:chOff x="10188413" y="6114400"/>
            <a:chExt cx="2003587" cy="486448"/>
          </a:xfrm>
        </p:grpSpPr>
        <p:sp>
          <p:nvSpPr>
            <p:cNvPr id="10" name="Hexagon 9"/>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13</a:t>
              </a:r>
            </a:p>
          </p:txBody>
        </p:sp>
        <p:pic>
          <p:nvPicPr>
            <p:cNvPr id="11" name="Picture 10">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63684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1524000" y="737891"/>
            <a:ext cx="8971200" cy="468400"/>
          </a:xfrm>
          <a:prstGeom prst="rect">
            <a:avLst/>
          </a:prstGeom>
        </p:spPr>
        <p:txBody>
          <a:bodyPr spcFirstLastPara="1" vert="horz" wrap="square" lIns="0" tIns="0" rIns="0" bIns="0" rtlCol="0" anchor="ctr" anchorCtr="0">
            <a:noAutofit/>
          </a:bodyPr>
          <a:lstStyle/>
          <a:p>
            <a:pPr lvl="0"/>
            <a:r>
              <a:rPr lang="en-US" dirty="0">
                <a:effectLst>
                  <a:outerShdw blurRad="38100" dist="38100" dir="2700000" algn="tl">
                    <a:srgbClr val="000000">
                      <a:alpha val="43137"/>
                    </a:srgbClr>
                  </a:outerShdw>
                </a:effectLst>
              </a:rPr>
              <a:t>5. SOCIOECONOMIC EQUALITY</a:t>
            </a:r>
          </a:p>
        </p:txBody>
      </p:sp>
      <p:sp>
        <p:nvSpPr>
          <p:cNvPr id="2" name="Rectangle 1"/>
          <p:cNvSpPr/>
          <p:nvPr/>
        </p:nvSpPr>
        <p:spPr>
          <a:xfrm>
            <a:off x="285642" y="972091"/>
            <a:ext cx="1238358" cy="768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Google Shape;212;p13"/>
          <p:cNvSpPr txBox="1">
            <a:spLocks noGrp="1"/>
          </p:cNvSpPr>
          <p:nvPr>
            <p:ph type="body" idx="2"/>
          </p:nvPr>
        </p:nvSpPr>
        <p:spPr>
          <a:xfrm>
            <a:off x="6229315" y="1740318"/>
            <a:ext cx="5759318" cy="4475568"/>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MY" sz="2000" spc="-67" dirty="0"/>
              <a:t>The poor lack access to sufficient resources to enjoy essentials and the knowhow to combat diseases and to also avoid causing them. </a:t>
            </a:r>
          </a:p>
          <a:p>
            <a:pPr algn="just">
              <a:buFont typeface="Wingdings" panose="05000000000000000000" pitchFamily="2" charset="2"/>
              <a:buChar char="q"/>
            </a:pPr>
            <a:r>
              <a:rPr lang="en-MY" sz="2000" spc="-67" dirty="0"/>
              <a:t>Unequal access to education, health, water, power and technology has been a major cause of worsening rural-urban, gender and inter-region and inter-country socioeconomic divides.</a:t>
            </a:r>
          </a:p>
          <a:p>
            <a:pPr algn="just">
              <a:buFont typeface="Wingdings" panose="05000000000000000000" pitchFamily="2" charset="2"/>
              <a:buChar char="q"/>
            </a:pPr>
            <a:r>
              <a:rPr lang="en-MY" sz="2000" spc="-67" dirty="0"/>
              <a:t>Efforts to check INTER-COUNTRY INEQUALITY, albeit minor, can be learnt from the European Union's offer of technology to the LEAST DEVELOPED COUNTRIESs in Africa and Asia to improve food sterilization and sanitation measures. </a:t>
            </a:r>
          </a:p>
          <a:p>
            <a:pPr algn="just">
              <a:buFont typeface="Wingdings" panose="05000000000000000000" pitchFamily="2" charset="2"/>
              <a:buChar char="q"/>
            </a:pPr>
            <a:r>
              <a:rPr lang="en-MY" sz="2000" spc="-67" dirty="0"/>
              <a:t>Malaysia has also been assisting several LDCs through G to G arrangements in the fields of agriculture, education and science.</a:t>
            </a:r>
          </a:p>
        </p:txBody>
      </p:sp>
      <p:sp>
        <p:nvSpPr>
          <p:cNvPr id="213" name="Google Shape;213;p13"/>
          <p:cNvSpPr txBox="1">
            <a:spLocks noGrp="1"/>
          </p:cNvSpPr>
          <p:nvPr>
            <p:ph type="body" idx="1"/>
          </p:nvPr>
        </p:nvSpPr>
        <p:spPr>
          <a:xfrm>
            <a:off x="285642" y="1785699"/>
            <a:ext cx="5714455" cy="4850461"/>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MY" sz="2000" spc="-67" dirty="0"/>
              <a:t>The world has largely faced worsening intra-country and </a:t>
            </a:r>
            <a:r>
              <a:rPr lang="en-MY" sz="2000" spc="-67" dirty="0" err="1"/>
              <a:t>and</a:t>
            </a:r>
            <a:r>
              <a:rPr lang="en-MY" sz="2000" spc="-67" dirty="0"/>
              <a:t> inter-country inequalities regardless of the location of countries in the development phase. We use income inequality as the proxy to represent socioeconomic inequality (Figure 7), though it must also address access to education, and public utilities</a:t>
            </a:r>
          </a:p>
          <a:p>
            <a:pPr algn="just">
              <a:buFont typeface="Wingdings" panose="05000000000000000000" pitchFamily="2" charset="2"/>
              <a:buChar char="q"/>
            </a:pPr>
            <a:r>
              <a:rPr lang="en-MY" sz="2000" spc="-67" dirty="0"/>
              <a:t>Inequality causes unequal access to resources, which would undermine the capacity of the poor to compete with the rich in the allocation of resources.</a:t>
            </a:r>
          </a:p>
          <a:p>
            <a:pPr algn="just">
              <a:buFont typeface="Wingdings" panose="05000000000000000000" pitchFamily="2" charset="2"/>
              <a:buChar char="q"/>
            </a:pPr>
            <a:r>
              <a:rPr lang="en-MY" sz="2000" spc="-67" dirty="0"/>
              <a:t>The rich have access capacity to gamble on theirs directly and indirectly, the poor’s future as the channelling of savings to speculative activities can easily cause asset bubbles, which as it explodes will bring a cascading effect on the real economy, and the key development indicators</a:t>
            </a: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US" sz="1400" dirty="0"/>
              <a:t>14</a:t>
            </a:r>
            <a:endParaRPr sz="1400" dirty="0"/>
          </a:p>
        </p:txBody>
      </p:sp>
      <p:pic>
        <p:nvPicPr>
          <p:cNvPr id="6" name="Picture 5">
            <a:extLst>
              <a:ext uri="{FF2B5EF4-FFF2-40B4-BE49-F238E27FC236}">
                <a16:creationId xmlns:a16="http://schemas.microsoft.com/office/drawing/2014/main" id="{0D9C366A-25E1-4A21-92FC-FB7274078D42}"/>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nvGrpSpPr>
          <p:cNvPr id="7" name="Group 6"/>
          <p:cNvGrpSpPr/>
          <p:nvPr/>
        </p:nvGrpSpPr>
        <p:grpSpPr>
          <a:xfrm>
            <a:off x="51359" y="46088"/>
            <a:ext cx="11937274" cy="1328787"/>
            <a:chOff x="-133351" y="-225279"/>
            <a:chExt cx="11937274" cy="1328787"/>
          </a:xfrm>
        </p:grpSpPr>
        <p:cxnSp>
          <p:nvCxnSpPr>
            <p:cNvPr id="8" name="Straight Connector 7"/>
            <p:cNvCxnSpPr/>
            <p:nvPr/>
          </p:nvCxnSpPr>
          <p:spPr>
            <a:xfrm>
              <a:off x="375012" y="110350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351" y="-225279"/>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425057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3171"/>
            <a:ext cx="11815217" cy="1235505"/>
            <a:chOff x="-19051" y="-151047"/>
            <a:chExt cx="11815217" cy="1235505"/>
          </a:xfrm>
        </p:grpSpPr>
        <p:cxnSp>
          <p:nvCxnSpPr>
            <p:cNvPr id="6" name="Straight Connector 5"/>
            <p:cNvCxnSpPr/>
            <p:nvPr/>
          </p:nvCxnSpPr>
          <p:spPr>
            <a:xfrm>
              <a:off x="367255" y="108445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1" y="-151047"/>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9" name="Group 8"/>
          <p:cNvGrpSpPr/>
          <p:nvPr/>
        </p:nvGrpSpPr>
        <p:grpSpPr>
          <a:xfrm>
            <a:off x="10056229" y="6141376"/>
            <a:ext cx="2003587" cy="486448"/>
            <a:chOff x="10188413" y="6114400"/>
            <a:chExt cx="2003587" cy="486448"/>
          </a:xfrm>
        </p:grpSpPr>
        <p:sp>
          <p:nvSpPr>
            <p:cNvPr id="10" name="Hexagon 9"/>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15</a:t>
              </a:r>
            </a:p>
          </p:txBody>
        </p:sp>
        <p:pic>
          <p:nvPicPr>
            <p:cNvPr id="11" name="Picture 10">
              <a:extLst>
                <a:ext uri="{FF2B5EF4-FFF2-40B4-BE49-F238E27FC236}">
                  <a16:creationId xmlns:a16="http://schemas.microsoft.com/office/drawing/2014/main" id="{7DE91F4D-D527-443A-A40C-8EF5BCE9C653}"/>
                </a:ext>
              </a:extLst>
            </p:cNvPr>
            <p:cNvPicPr>
              <a:picLocks noChangeAspect="1"/>
            </p:cNvPicPr>
            <p:nvPr/>
          </p:nvPicPr>
          <p:blipFill rotWithShape="1">
            <a:blip r:embed="rId2"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
        <p:nvSpPr>
          <p:cNvPr id="12" name="Google Shape;326;p24">
            <a:extLst>
              <a:ext uri="{FF2B5EF4-FFF2-40B4-BE49-F238E27FC236}">
                <a16:creationId xmlns:a16="http://schemas.microsoft.com/office/drawing/2014/main" id="{424C14DE-B1B4-4056-AAA3-1710142C1809}"/>
              </a:ext>
            </a:extLst>
          </p:cNvPr>
          <p:cNvSpPr txBox="1">
            <a:spLocks/>
          </p:cNvSpPr>
          <p:nvPr/>
        </p:nvSpPr>
        <p:spPr>
          <a:xfrm>
            <a:off x="1572821" y="480049"/>
            <a:ext cx="9666679" cy="436463"/>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FIGURE 7: </a:t>
            </a: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INCOME INEQUALITY, SELECTED ECONOMIES, 1990-2018</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graphicFrame>
        <p:nvGraphicFramePr>
          <p:cNvPr id="13" name="Chart 12"/>
          <p:cNvGraphicFramePr>
            <a:graphicFrameLocks noGrp="1"/>
          </p:cNvGraphicFramePr>
          <p:nvPr>
            <p:extLst>
              <p:ext uri="{D42A27DB-BD31-4B8C-83A1-F6EECF244321}">
                <p14:modId xmlns:p14="http://schemas.microsoft.com/office/powerpoint/2010/main" val="578333619"/>
              </p:ext>
            </p:extLst>
          </p:nvPr>
        </p:nvGraphicFramePr>
        <p:xfrm>
          <a:off x="857250" y="1439732"/>
          <a:ext cx="10562493" cy="4999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11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0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6749" y="-82004"/>
            <a:ext cx="6096000" cy="7022007"/>
          </a:xfrm>
          <a:custGeom>
            <a:avLst/>
            <a:gdLst>
              <a:gd name="connsiteX0" fmla="*/ 466014 w 6096000"/>
              <a:gd name="connsiteY0" fmla="*/ 0 h 6913308"/>
              <a:gd name="connsiteX1" fmla="*/ 6096000 w 6096000"/>
              <a:gd name="connsiteY1" fmla="*/ 6048375 h 6913308"/>
              <a:gd name="connsiteX2" fmla="*/ 6066933 w 6096000"/>
              <a:gd name="connsiteY2" fmla="*/ 6666786 h 6913308"/>
              <a:gd name="connsiteX3" fmla="*/ 6037775 w 6096000"/>
              <a:gd name="connsiteY3" fmla="*/ 6913308 h 6913308"/>
              <a:gd name="connsiteX4" fmla="*/ 0 w 6096000"/>
              <a:gd name="connsiteY4" fmla="*/ 6913308 h 6913308"/>
              <a:gd name="connsiteX5" fmla="*/ 0 w 6096000"/>
              <a:gd name="connsiteY5" fmla="*/ 22272 h 6913308"/>
              <a:gd name="connsiteX6" fmla="*/ 176296 w 6096000"/>
              <a:gd name="connsiteY6" fmla="*/ 7870 h 6913308"/>
              <a:gd name="connsiteX7" fmla="*/ 466014 w 6096000"/>
              <a:gd name="connsiteY7" fmla="*/ 0 h 69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913308">
                <a:moveTo>
                  <a:pt x="466014" y="0"/>
                </a:moveTo>
                <a:cubicBezTo>
                  <a:pt x="3575369" y="0"/>
                  <a:pt x="6096000" y="2707950"/>
                  <a:pt x="6096000" y="6048375"/>
                </a:cubicBezTo>
                <a:cubicBezTo>
                  <a:pt x="6096000" y="6257152"/>
                  <a:pt x="6086154" y="6463458"/>
                  <a:pt x="6066933" y="6666786"/>
                </a:cubicBezTo>
                <a:lnTo>
                  <a:pt x="6037775" y="6913308"/>
                </a:lnTo>
                <a:lnTo>
                  <a:pt x="0" y="6913308"/>
                </a:lnTo>
                <a:lnTo>
                  <a:pt x="0" y="22272"/>
                </a:lnTo>
                <a:lnTo>
                  <a:pt x="176296" y="7870"/>
                </a:lnTo>
                <a:cubicBezTo>
                  <a:pt x="272254" y="2645"/>
                  <a:pt x="368847" y="0"/>
                  <a:pt x="466014" y="0"/>
                </a:cubicBezTo>
                <a:close/>
              </a:path>
            </a:pathLst>
          </a:custGeom>
          <a:solidFill>
            <a:srgbClr val="B0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679976" y="6176194"/>
            <a:ext cx="3512025" cy="681806"/>
          </a:xfrm>
          <a:custGeom>
            <a:avLst/>
            <a:gdLst>
              <a:gd name="connsiteX0" fmla="*/ 420085 w 3219363"/>
              <a:gd name="connsiteY0" fmla="*/ 0 h 681806"/>
              <a:gd name="connsiteX1" fmla="*/ 3219363 w 3219363"/>
              <a:gd name="connsiteY1" fmla="*/ 0 h 681806"/>
              <a:gd name="connsiteX2" fmla="*/ 3219363 w 3219363"/>
              <a:gd name="connsiteY2" fmla="*/ 681806 h 681806"/>
              <a:gd name="connsiteX3" fmla="*/ 0 w 3219363"/>
              <a:gd name="connsiteY3" fmla="*/ 681806 h 681806"/>
            </a:gdLst>
            <a:ahLst/>
            <a:cxnLst>
              <a:cxn ang="0">
                <a:pos x="connsiteX0" y="connsiteY0"/>
              </a:cxn>
              <a:cxn ang="0">
                <a:pos x="connsiteX1" y="connsiteY1"/>
              </a:cxn>
              <a:cxn ang="0">
                <a:pos x="connsiteX2" y="connsiteY2"/>
              </a:cxn>
              <a:cxn ang="0">
                <a:pos x="connsiteX3" y="connsiteY3"/>
              </a:cxn>
            </a:cxnLst>
            <a:rect l="l" t="t" r="r" b="b"/>
            <a:pathLst>
              <a:path w="3219363" h="681806">
                <a:moveTo>
                  <a:pt x="420085" y="0"/>
                </a:moveTo>
                <a:lnTo>
                  <a:pt x="3219363" y="0"/>
                </a:lnTo>
                <a:lnTo>
                  <a:pt x="3219363" y="681806"/>
                </a:lnTo>
                <a:lnTo>
                  <a:pt x="0" y="681806"/>
                </a:lnTo>
                <a:close/>
              </a:path>
            </a:pathLst>
          </a:custGeom>
          <a:solidFill>
            <a:srgbClr val="B0CBC6">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5299" y="6230543"/>
            <a:ext cx="811001" cy="573107"/>
          </a:xfrm>
          <a:prstGeom prst="rect">
            <a:avLst/>
          </a:prstGeom>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F3712AF8-19FB-4681-BD44-AC308C0D60E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9204268" y="6295367"/>
            <a:ext cx="1658679" cy="443458"/>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
        <p:nvSpPr>
          <p:cNvPr id="27" name="Freeform 26"/>
          <p:cNvSpPr/>
          <p:nvPr/>
        </p:nvSpPr>
        <p:spPr>
          <a:xfrm>
            <a:off x="0" y="36304"/>
            <a:ext cx="5752532" cy="6821697"/>
          </a:xfrm>
          <a:custGeom>
            <a:avLst/>
            <a:gdLst>
              <a:gd name="connsiteX0" fmla="*/ 0 w 5752532"/>
              <a:gd name="connsiteY0" fmla="*/ 0 h 6821697"/>
              <a:gd name="connsiteX1" fmla="*/ 5752532 w 5752532"/>
              <a:gd name="connsiteY1" fmla="*/ 5848066 h 6821697"/>
              <a:gd name="connsiteX2" fmla="*/ 5686250 w 5752532"/>
              <a:gd name="connsiteY2" fmla="*/ 6738669 h 6821697"/>
              <a:gd name="connsiteX3" fmla="*/ 5671665 w 5752532"/>
              <a:gd name="connsiteY3" fmla="*/ 6821697 h 6821697"/>
              <a:gd name="connsiteX4" fmla="*/ 0 w 5752532"/>
              <a:gd name="connsiteY4" fmla="*/ 6821697 h 6821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2532" h="6821697">
                <a:moveTo>
                  <a:pt x="0" y="0"/>
                </a:moveTo>
                <a:cubicBezTo>
                  <a:pt x="3177036" y="0"/>
                  <a:pt x="5752532" y="2618268"/>
                  <a:pt x="5752532" y="5848066"/>
                </a:cubicBezTo>
                <a:cubicBezTo>
                  <a:pt x="5752532" y="6150860"/>
                  <a:pt x="5729896" y="6448279"/>
                  <a:pt x="5686250" y="6738669"/>
                </a:cubicBezTo>
                <a:lnTo>
                  <a:pt x="5671665" y="6821697"/>
                </a:lnTo>
                <a:lnTo>
                  <a:pt x="0" y="68216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220;p14"/>
          <p:cNvSpPr txBox="1">
            <a:spLocks/>
          </p:cNvSpPr>
          <p:nvPr/>
        </p:nvSpPr>
        <p:spPr>
          <a:xfrm>
            <a:off x="6834296" y="1693453"/>
            <a:ext cx="4739944" cy="1597153"/>
          </a:xfrm>
          <a:prstGeom prst="rect">
            <a:avLst/>
          </a:prstGeom>
        </p:spPr>
        <p:txBody>
          <a:bodyPr spcFirstLastPara="1"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sz="4800" b="1" dirty="0">
                <a:solidFill>
                  <a:schemeClr val="bg1"/>
                </a:solidFill>
                <a:effectLst>
                  <a:outerShdw blurRad="38100" dist="38100" dir="2700000" algn="tl">
                    <a:srgbClr val="000000">
                      <a:alpha val="43137"/>
                    </a:srgbClr>
                  </a:outerShdw>
                </a:effectLst>
              </a:rPr>
              <a:t>YBHG DATO’ DISTINGUISHED PROFESSOR DR. RAJAH RASIAH</a:t>
            </a:r>
          </a:p>
        </p:txBody>
      </p:sp>
      <p:sp>
        <p:nvSpPr>
          <p:cNvPr id="29" name="Google Shape;221;p14"/>
          <p:cNvSpPr txBox="1">
            <a:spLocks/>
          </p:cNvSpPr>
          <p:nvPr/>
        </p:nvSpPr>
        <p:spPr>
          <a:xfrm>
            <a:off x="6866568" y="3331608"/>
            <a:ext cx="4458114" cy="2194453"/>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MY" sz="1100" dirty="0">
              <a:solidFill>
                <a:srgbClr val="B0CBC6"/>
              </a:solidFill>
            </a:endParaRPr>
          </a:p>
          <a:p>
            <a:pPr marL="0" indent="0">
              <a:buNone/>
            </a:pPr>
            <a:r>
              <a:rPr lang="en-US" dirty="0">
                <a:solidFill>
                  <a:srgbClr val="B0CBC6"/>
                </a:solidFill>
              </a:rPr>
              <a:t>Visiting Professor at Institute of Energy Policy and Research (</a:t>
            </a:r>
            <a:r>
              <a:rPr lang="en-US" dirty="0" err="1">
                <a:solidFill>
                  <a:srgbClr val="B0CBC6"/>
                </a:solidFill>
              </a:rPr>
              <a:t>IEPRe</a:t>
            </a:r>
            <a:r>
              <a:rPr lang="en-US" dirty="0">
                <a:solidFill>
                  <a:srgbClr val="B0CBC6"/>
                </a:solidFill>
              </a:rPr>
              <a:t>), UNITEN </a:t>
            </a:r>
          </a:p>
        </p:txBody>
      </p:sp>
      <p:pic>
        <p:nvPicPr>
          <p:cNvPr id="31" name="Content Placeholder 3"/>
          <p:cNvPicPr>
            <a:picLocks noGrp="1" noChangeAspect="1"/>
          </p:cNvPicPr>
          <p:nvPr>
            <p:ph idx="1"/>
          </p:nvPr>
        </p:nvPicPr>
        <p:blipFill rotWithShape="1">
          <a:blip r:embed="rId4" cstate="print">
            <a:clrChange>
              <a:clrFrom>
                <a:srgbClr val="F6EEE1"/>
              </a:clrFrom>
              <a:clrTo>
                <a:srgbClr val="F6EEE1">
                  <a:alpha val="0"/>
                </a:srgbClr>
              </a:clrTo>
            </a:clrChange>
            <a:extLst>
              <a:ext uri="{28A0092B-C50C-407E-A947-70E740481C1C}">
                <a14:useLocalDpi xmlns:a14="http://schemas.microsoft.com/office/drawing/2010/main" val="0"/>
              </a:ext>
            </a:extLst>
          </a:blip>
          <a:srcRect l="6" t="18622" r="55717" b="30174"/>
          <a:stretch/>
        </p:blipFill>
        <p:spPr>
          <a:xfrm>
            <a:off x="-96750" y="1453603"/>
            <a:ext cx="4744299" cy="5486400"/>
          </a:xfrm>
        </p:spPr>
      </p:pic>
    </p:spTree>
    <p:extLst>
      <p:ext uri="{BB962C8B-B14F-4D97-AF65-F5344CB8AC3E}">
        <p14:creationId xmlns:p14="http://schemas.microsoft.com/office/powerpoint/2010/main" val="339896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1221959" y="682879"/>
            <a:ext cx="10072151" cy="574561"/>
          </a:xfrm>
          <a:prstGeom prst="rect">
            <a:avLst/>
          </a:prstGeom>
        </p:spPr>
        <p:txBody>
          <a:bodyPr spcFirstLastPara="1" vert="horz" wrap="square" lIns="0" tIns="0" rIns="0" bIns="0" rtlCol="0" anchor="ctr" anchorCtr="0">
            <a:noAutofit/>
          </a:bodyPr>
          <a:lstStyle/>
          <a:p>
            <a:pPr lvl="0">
              <a:lnSpc>
                <a:spcPct val="70000"/>
              </a:lnSpc>
            </a:pPr>
            <a:r>
              <a:rPr lang="en-US" dirty="0">
                <a:effectLst>
                  <a:outerShdw blurRad="38100" dist="38100" dir="2700000" algn="tl">
                    <a:srgbClr val="000000">
                      <a:alpha val="43137"/>
                    </a:srgbClr>
                  </a:outerShdw>
                </a:effectLst>
              </a:rPr>
              <a:t>6. LINKING MATERIAL DEVELOPMENT WITH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2133"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CRITICAL PILLARS</a:t>
            </a:r>
          </a:p>
        </p:txBody>
      </p:sp>
      <p:sp>
        <p:nvSpPr>
          <p:cNvPr id="2" name="Rectangle 1"/>
          <p:cNvSpPr/>
          <p:nvPr/>
        </p:nvSpPr>
        <p:spPr>
          <a:xfrm>
            <a:off x="304800" y="1032846"/>
            <a:ext cx="1276350" cy="68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Google Shape;212;p13"/>
          <p:cNvSpPr txBox="1">
            <a:spLocks noGrp="1"/>
          </p:cNvSpPr>
          <p:nvPr>
            <p:ph type="body" idx="2"/>
          </p:nvPr>
        </p:nvSpPr>
        <p:spPr>
          <a:xfrm>
            <a:off x="6258035" y="1940924"/>
            <a:ext cx="5233478" cy="4403833"/>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MY" altLang="en-US" sz="2000" dirty="0"/>
              <a:t>The coronavirus pandemic (COVID19) does not show a significant relationship between material levels of development, and infections, and death rates, which is a consequence of the nature of the pandemic. The disease has been spreading through contact while countries’ responses have very much depended on lockdowns and resources put out to screen and test patients.</a:t>
            </a:r>
          </a:p>
        </p:txBody>
      </p:sp>
      <p:sp>
        <p:nvSpPr>
          <p:cNvPr id="213" name="Google Shape;213;p13"/>
          <p:cNvSpPr txBox="1">
            <a:spLocks noGrp="1"/>
          </p:cNvSpPr>
          <p:nvPr>
            <p:ph type="body" idx="1"/>
          </p:nvPr>
        </p:nvSpPr>
        <p:spPr>
          <a:xfrm>
            <a:off x="757034" y="1929780"/>
            <a:ext cx="5176038" cy="4286106"/>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MY" altLang="en-US" sz="2000" dirty="0"/>
              <a:t>The general trend has been on mature economies demonstrating a strong link between the three pillars. In this section, we show the link between economic development (deploying GDP/</a:t>
            </a:r>
            <a:r>
              <a:rPr lang="en-MY" altLang="en-US" sz="2000" dirty="0" err="1"/>
              <a:t>Kapita</a:t>
            </a:r>
            <a:r>
              <a:rPr lang="en-MY" altLang="en-US" sz="2000" dirty="0"/>
              <a:t>), and environmental, health and socioeconomic equality variables using countries with varying levels of economic development</a:t>
            </a:r>
          </a:p>
          <a:p>
            <a:pPr algn="just"/>
            <a:endParaRPr lang="en-MY" altLang="en-US" sz="2000" dirty="0"/>
          </a:p>
          <a:p>
            <a:pPr algn="just">
              <a:buFont typeface="Wingdings" panose="05000000000000000000" pitchFamily="2" charset="2"/>
              <a:buChar char="q"/>
            </a:pPr>
            <a:r>
              <a:rPr lang="en-MY" altLang="en-US" sz="2000" dirty="0"/>
              <a:t>The countries chosen are the United States (developed), China (rapidly industrializing and populous), Korean Republic (developed in one generation), Malaysia (upper middle income country), Indonesia (large lower middle income country, and Vietnam (rapidly industrializing transition economy).</a:t>
            </a: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 sz="1600" dirty="0"/>
              <a:t>16</a:t>
            </a:r>
            <a:endParaRPr dirty="0"/>
          </a:p>
        </p:txBody>
      </p:sp>
      <p:pic>
        <p:nvPicPr>
          <p:cNvPr id="6" name="Picture 5">
            <a:extLst>
              <a:ext uri="{FF2B5EF4-FFF2-40B4-BE49-F238E27FC236}">
                <a16:creationId xmlns:a16="http://schemas.microsoft.com/office/drawing/2014/main" id="{1FCA4171-8E90-4266-8F4B-80EF2EE87D02}"/>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nvGrpSpPr>
          <p:cNvPr id="7" name="Group 6"/>
          <p:cNvGrpSpPr/>
          <p:nvPr/>
        </p:nvGrpSpPr>
        <p:grpSpPr>
          <a:xfrm>
            <a:off x="0" y="20738"/>
            <a:ext cx="11988633" cy="1466664"/>
            <a:chOff x="-184710" y="-363156"/>
            <a:chExt cx="11988633" cy="1466664"/>
          </a:xfrm>
        </p:grpSpPr>
        <p:cxnSp>
          <p:nvCxnSpPr>
            <p:cNvPr id="8" name="Straight Connector 7"/>
            <p:cNvCxnSpPr/>
            <p:nvPr/>
          </p:nvCxnSpPr>
          <p:spPr>
            <a:xfrm>
              <a:off x="375012" y="110350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4710" y="-36315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263671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Rectangle 1"/>
          <p:cNvSpPr/>
          <p:nvPr/>
        </p:nvSpPr>
        <p:spPr>
          <a:xfrm>
            <a:off x="285750" y="857250"/>
            <a:ext cx="140970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3"/>
          <p:cNvSpPr txBox="1">
            <a:spLocks noGrp="1"/>
          </p:cNvSpPr>
          <p:nvPr>
            <p:ph type="title"/>
          </p:nvPr>
        </p:nvSpPr>
        <p:spPr>
          <a:xfrm>
            <a:off x="990600" y="859198"/>
            <a:ext cx="10581533" cy="468400"/>
          </a:xfrm>
          <a:prstGeom prst="rect">
            <a:avLst/>
          </a:prstGeom>
        </p:spPr>
        <p:txBody>
          <a:bodyPr spcFirstLastPara="1" vert="horz" wrap="square" lIns="0" tIns="0" rIns="0" bIns="0" rtlCol="0" anchor="ctr" anchorCtr="0">
            <a:noAutofit/>
          </a:bodyPr>
          <a:lstStyle/>
          <a:p>
            <a:pPr lvl="0">
              <a:lnSpc>
                <a:spcPct val="70000"/>
              </a:lnSpc>
            </a:pPr>
            <a:r>
              <a:rPr lang="en-US" sz="4000" dirty="0">
                <a:effectLst>
                  <a:outerShdw blurRad="38100" dist="38100" dir="2700000" algn="tl">
                    <a:srgbClr val="000000">
                      <a:alpha val="43137"/>
                    </a:srgbClr>
                  </a:outerShdw>
                </a:effectLst>
              </a:rPr>
              <a:t>6.1 ENVIRONMENTAL AND ECOLOGICAL BALANCE</a:t>
            </a:r>
          </a:p>
        </p:txBody>
      </p:sp>
      <p:sp>
        <p:nvSpPr>
          <p:cNvPr id="213" name="Google Shape;213;p13"/>
          <p:cNvSpPr txBox="1">
            <a:spLocks noGrp="1"/>
          </p:cNvSpPr>
          <p:nvPr>
            <p:ph type="body" idx="1"/>
          </p:nvPr>
        </p:nvSpPr>
        <p:spPr>
          <a:xfrm>
            <a:off x="1395598" y="1866135"/>
            <a:ext cx="9401285" cy="4047762"/>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US" altLang="en-US" sz="2800" dirty="0"/>
              <a:t>The evidence from the share of renewable energy consumed in total energy shows that developed countries have pass the threshold to increasingly use renewable energy (Figure 12).</a:t>
            </a:r>
          </a:p>
          <a:p>
            <a:pPr algn="just">
              <a:buFont typeface="Wingdings" panose="05000000000000000000" pitchFamily="2" charset="2"/>
              <a:buChar char="q"/>
            </a:pPr>
            <a:r>
              <a:rPr lang="en-US" altLang="en-US" sz="2800" dirty="0"/>
              <a:t>Upper middle income and newly developed countries appear to have passed this threshold recently, though UN SDG initiatives have also been significant (Figures 8, 10, &amp; 11).</a:t>
            </a:r>
          </a:p>
          <a:p>
            <a:pPr algn="just">
              <a:buFont typeface="Wingdings" panose="05000000000000000000" pitchFamily="2" charset="2"/>
              <a:buChar char="q"/>
            </a:pPr>
            <a:r>
              <a:rPr lang="en-US" altLang="en-US" sz="2800" dirty="0"/>
              <a:t>Poorer economies appear to facing a fall in the use of renewable energy, which includes Indonesia and Vietnam (Figures 9 &amp; 13) .</a:t>
            </a:r>
          </a:p>
          <a:p>
            <a:pPr algn="just"/>
            <a:endParaRPr lang="en-US" altLang="en-US" sz="1867" dirty="0"/>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 sz="1600" dirty="0"/>
              <a:t>17</a:t>
            </a:r>
            <a:endParaRPr sz="1400" dirty="0"/>
          </a:p>
        </p:txBody>
      </p:sp>
      <p:pic>
        <p:nvPicPr>
          <p:cNvPr id="6" name="Picture 5">
            <a:extLst>
              <a:ext uri="{FF2B5EF4-FFF2-40B4-BE49-F238E27FC236}">
                <a16:creationId xmlns:a16="http://schemas.microsoft.com/office/drawing/2014/main" id="{B5F69A76-48B5-4445-9B2D-72D72598F8C6}"/>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nvGrpSpPr>
          <p:cNvPr id="7" name="Group 6"/>
          <p:cNvGrpSpPr/>
          <p:nvPr/>
        </p:nvGrpSpPr>
        <p:grpSpPr>
          <a:xfrm>
            <a:off x="68289" y="97482"/>
            <a:ext cx="11920344" cy="1266251"/>
            <a:chOff x="-184710" y="-363156"/>
            <a:chExt cx="11920344" cy="1266251"/>
          </a:xfrm>
        </p:grpSpPr>
        <p:cxnSp>
          <p:nvCxnSpPr>
            <p:cNvPr id="8" name="Straight Connector 7"/>
            <p:cNvCxnSpPr/>
            <p:nvPr/>
          </p:nvCxnSpPr>
          <p:spPr>
            <a:xfrm>
              <a:off x="306723" y="903095"/>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4710" y="-36315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238775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871997848"/>
              </p:ext>
            </p:extLst>
          </p:nvPr>
        </p:nvGraphicFramePr>
        <p:xfrm>
          <a:off x="647700" y="1314450"/>
          <a:ext cx="10496550" cy="5162550"/>
        </p:xfrm>
        <a:graphic>
          <a:graphicData uri="http://schemas.openxmlformats.org/drawingml/2006/chart">
            <c:chart xmlns:c="http://schemas.openxmlformats.org/drawingml/2006/chart" xmlns:r="http://schemas.openxmlformats.org/officeDocument/2006/relationships" r:id="rId2"/>
          </a:graphicData>
        </a:graphic>
      </p:graphicFrame>
      <p:sp>
        <p:nvSpPr>
          <p:cNvPr id="4" name="Google Shape;326;p24">
            <a:extLst>
              <a:ext uri="{FF2B5EF4-FFF2-40B4-BE49-F238E27FC236}">
                <a16:creationId xmlns:a16="http://schemas.microsoft.com/office/drawing/2014/main" id="{424C14DE-B1B4-4056-AAA3-1710142C1809}"/>
              </a:ext>
            </a:extLst>
          </p:cNvPr>
          <p:cNvSpPr txBox="1">
            <a:spLocks/>
          </p:cNvSpPr>
          <p:nvPr/>
        </p:nvSpPr>
        <p:spPr>
          <a:xfrm>
            <a:off x="-1691831" y="298504"/>
            <a:ext cx="15487650" cy="926994"/>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FIGURE 8: </a:t>
            </a: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RENEWABLE ENERGY AND GDP/KAPITA, CHINA, 1990-2018</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grpSp>
        <p:nvGrpSpPr>
          <p:cNvPr id="5" name="Group 4"/>
          <p:cNvGrpSpPr/>
          <p:nvPr/>
        </p:nvGrpSpPr>
        <p:grpSpPr>
          <a:xfrm>
            <a:off x="0" y="4722"/>
            <a:ext cx="11766450" cy="1131822"/>
            <a:chOff x="-252999" y="-455916"/>
            <a:chExt cx="11766450" cy="1131822"/>
          </a:xfrm>
        </p:grpSpPr>
        <p:cxnSp>
          <p:nvCxnSpPr>
            <p:cNvPr id="6" name="Straight Connector 5"/>
            <p:cNvCxnSpPr/>
            <p:nvPr/>
          </p:nvCxnSpPr>
          <p:spPr>
            <a:xfrm>
              <a:off x="84540" y="6759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2999" y="-45591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10" name="Group 9"/>
          <p:cNvGrpSpPr/>
          <p:nvPr/>
        </p:nvGrpSpPr>
        <p:grpSpPr>
          <a:xfrm>
            <a:off x="9959813" y="6198055"/>
            <a:ext cx="2003587" cy="486448"/>
            <a:chOff x="10188413" y="6114400"/>
            <a:chExt cx="2003587" cy="486448"/>
          </a:xfrm>
        </p:grpSpPr>
        <p:sp>
          <p:nvSpPr>
            <p:cNvPr id="11" name="Hexagon 10"/>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18</a:t>
              </a:r>
            </a:p>
          </p:txBody>
        </p:sp>
        <p:pic>
          <p:nvPicPr>
            <p:cNvPr id="12" name="Picture 11">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413628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877769034"/>
              </p:ext>
            </p:extLst>
          </p:nvPr>
        </p:nvGraphicFramePr>
        <p:xfrm>
          <a:off x="337539" y="1466851"/>
          <a:ext cx="11625862" cy="4861582"/>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19</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4722"/>
            <a:ext cx="11766450" cy="1131822"/>
            <a:chOff x="-252999" y="-455916"/>
            <a:chExt cx="11766450" cy="1131822"/>
          </a:xfrm>
        </p:grpSpPr>
        <p:cxnSp>
          <p:nvCxnSpPr>
            <p:cNvPr id="8" name="Straight Connector 7"/>
            <p:cNvCxnSpPr/>
            <p:nvPr/>
          </p:nvCxnSpPr>
          <p:spPr>
            <a:xfrm>
              <a:off x="84540" y="6759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2999" y="-45591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10" name="Google Shape;326;p24">
            <a:extLst>
              <a:ext uri="{FF2B5EF4-FFF2-40B4-BE49-F238E27FC236}">
                <a16:creationId xmlns:a16="http://schemas.microsoft.com/office/drawing/2014/main" id="{424C14DE-B1B4-4056-AAA3-1710142C1809}"/>
              </a:ext>
            </a:extLst>
          </p:cNvPr>
          <p:cNvSpPr txBox="1">
            <a:spLocks/>
          </p:cNvSpPr>
          <p:nvPr/>
        </p:nvSpPr>
        <p:spPr>
          <a:xfrm>
            <a:off x="-532559" y="729854"/>
            <a:ext cx="13219859" cy="152767"/>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70000"/>
              </a:lnSpc>
            </a:pPr>
            <a:r>
              <a:rPr lang="en-MY" sz="2800" b="1" dirty="0">
                <a:solidFill>
                  <a:schemeClr val="tx1"/>
                </a:solidFill>
                <a:latin typeface="Saira Semi Condensed" panose="020B0604020202020204" charset="0"/>
                <a:cs typeface="Saira Semi Condensed" panose="020B0604020202020204" charset="0"/>
              </a:rPr>
              <a:t>FIGURE 9: </a:t>
            </a:r>
            <a:r>
              <a:rPr lang="en-US" sz="2800" b="1" dirty="0">
                <a:solidFill>
                  <a:schemeClr val="tx1"/>
                </a:solidFill>
                <a:latin typeface="Saira Semi Condensed" panose="020B0604020202020204" charset="0"/>
                <a:cs typeface="Saira Semi Condensed" panose="020B0604020202020204" charset="0"/>
              </a:rPr>
              <a:t>RENEWABLE ENERGY AND GDP/KAPITA, </a:t>
            </a:r>
          </a:p>
          <a:p>
            <a:pPr algn="ctr">
              <a:lnSpc>
                <a:spcPct val="70000"/>
              </a:lnSpc>
            </a:pPr>
            <a:r>
              <a:rPr lang="en-US" sz="2800" b="1" dirty="0">
                <a:solidFill>
                  <a:schemeClr val="tx1"/>
                </a:solidFill>
                <a:latin typeface="Saira Semi Condensed" panose="020B0604020202020204" charset="0"/>
                <a:cs typeface="Saira Semi Condensed" panose="020B0604020202020204" charset="0"/>
              </a:rPr>
              <a:t>INDONESIA, 1990-2018</a:t>
            </a:r>
            <a:endParaRPr lang="en-MY" sz="2800" b="1" dirty="0">
              <a:solidFill>
                <a:schemeClr val="tx1"/>
              </a:solidFill>
              <a:latin typeface="Saira Semi Condensed" panose="020B0604020202020204" charset="0"/>
              <a:cs typeface="Saira Semi Condensed" panose="020B0604020202020204" charset="0"/>
            </a:endParaRPr>
          </a:p>
        </p:txBody>
      </p:sp>
    </p:spTree>
    <p:extLst>
      <p:ext uri="{BB962C8B-B14F-4D97-AF65-F5344CB8AC3E}">
        <p14:creationId xmlns:p14="http://schemas.microsoft.com/office/powerpoint/2010/main" val="2672191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247218331"/>
              </p:ext>
            </p:extLst>
          </p:nvPr>
        </p:nvGraphicFramePr>
        <p:xfrm>
          <a:off x="299781" y="998226"/>
          <a:ext cx="11766450" cy="5331281"/>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0"/>
            <a:ext cx="11643363" cy="999299"/>
            <a:chOff x="-129912" y="-455916"/>
            <a:chExt cx="11643363" cy="999299"/>
          </a:xfrm>
        </p:grpSpPr>
        <p:cxnSp>
          <p:nvCxnSpPr>
            <p:cNvPr id="8" name="Straight Connector 7"/>
            <p:cNvCxnSpPr/>
            <p:nvPr/>
          </p:nvCxnSpPr>
          <p:spPr>
            <a:xfrm>
              <a:off x="84540" y="543383"/>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912" y="-45591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10" name="Google Shape;326;p24">
            <a:extLst>
              <a:ext uri="{FF2B5EF4-FFF2-40B4-BE49-F238E27FC236}">
                <a16:creationId xmlns:a16="http://schemas.microsoft.com/office/drawing/2014/main" id="{424C14DE-B1B4-4056-AAA3-1710142C1809}"/>
              </a:ext>
            </a:extLst>
          </p:cNvPr>
          <p:cNvSpPr txBox="1">
            <a:spLocks/>
          </p:cNvSpPr>
          <p:nvPr/>
        </p:nvSpPr>
        <p:spPr>
          <a:xfrm>
            <a:off x="299781" y="572190"/>
            <a:ext cx="11479269" cy="31498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70000"/>
              </a:lnSpc>
            </a:pPr>
            <a:r>
              <a:rPr lang="en-MY" sz="2400" b="1" dirty="0">
                <a:solidFill>
                  <a:schemeClr val="tx1"/>
                </a:solidFill>
                <a:latin typeface="Saira Semi Condensed" panose="020B0604020202020204" charset="0"/>
                <a:cs typeface="Saira Semi Condensed" panose="020B0604020202020204" charset="0"/>
              </a:rPr>
              <a:t>FIGURE 10: </a:t>
            </a:r>
            <a:r>
              <a:rPr lang="en-US" sz="2400" b="1" dirty="0">
                <a:solidFill>
                  <a:schemeClr val="tx1"/>
                </a:solidFill>
                <a:latin typeface="Saira Semi Condensed" panose="020B0604020202020204" charset="0"/>
                <a:cs typeface="Saira Semi Condensed" panose="020B0604020202020204" charset="0"/>
              </a:rPr>
              <a:t>RENEWABLE ENERGY AND GDP/KAPITA, KOREA REP, 1990-2018</a:t>
            </a:r>
            <a:endParaRPr lang="en-MY" sz="2400" b="1" dirty="0">
              <a:solidFill>
                <a:schemeClr val="tx1"/>
              </a:solidFill>
              <a:latin typeface="Saira Semi Condensed" panose="020B0604020202020204" charset="0"/>
              <a:cs typeface="Saira Semi Condensed" panose="020B0604020202020204" charset="0"/>
            </a:endParaRPr>
          </a:p>
        </p:txBody>
      </p:sp>
    </p:spTree>
    <p:extLst>
      <p:ext uri="{BB962C8B-B14F-4D97-AF65-F5344CB8AC3E}">
        <p14:creationId xmlns:p14="http://schemas.microsoft.com/office/powerpoint/2010/main" val="338047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434933939"/>
              </p:ext>
            </p:extLst>
          </p:nvPr>
        </p:nvGraphicFramePr>
        <p:xfrm>
          <a:off x="476250" y="1136544"/>
          <a:ext cx="11068050" cy="5061511"/>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21</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65586" y="0"/>
            <a:ext cx="11889379" cy="895019"/>
            <a:chOff x="-252999" y="-455916"/>
            <a:chExt cx="11889379" cy="895019"/>
          </a:xfrm>
        </p:grpSpPr>
        <p:cxnSp>
          <p:nvCxnSpPr>
            <p:cNvPr id="8" name="Straight Connector 7"/>
            <p:cNvCxnSpPr/>
            <p:nvPr/>
          </p:nvCxnSpPr>
          <p:spPr>
            <a:xfrm>
              <a:off x="207469" y="439103"/>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2999" y="-45591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10" name="Google Shape;326;p24">
            <a:extLst>
              <a:ext uri="{FF2B5EF4-FFF2-40B4-BE49-F238E27FC236}">
                <a16:creationId xmlns:a16="http://schemas.microsoft.com/office/drawing/2014/main" id="{424C14DE-B1B4-4056-AAA3-1710142C1809}"/>
              </a:ext>
            </a:extLst>
          </p:cNvPr>
          <p:cNvSpPr txBox="1">
            <a:spLocks/>
          </p:cNvSpPr>
          <p:nvPr/>
        </p:nvSpPr>
        <p:spPr>
          <a:xfrm>
            <a:off x="415293" y="443231"/>
            <a:ext cx="11388087" cy="344652"/>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70000"/>
              </a:lnSpc>
            </a:pPr>
            <a:r>
              <a:rPr lang="en-MY" sz="2400" b="1" dirty="0">
                <a:solidFill>
                  <a:schemeClr val="tx1"/>
                </a:solidFill>
                <a:latin typeface="Saira Semi Condensed" panose="020B0604020202020204" charset="0"/>
                <a:cs typeface="Saira Semi Condensed" panose="020B0604020202020204" charset="0"/>
              </a:rPr>
              <a:t>FIGURE 11: </a:t>
            </a:r>
            <a:r>
              <a:rPr lang="en-US" sz="2400" b="1" dirty="0">
                <a:solidFill>
                  <a:schemeClr val="tx1"/>
                </a:solidFill>
                <a:latin typeface="Saira Semi Condensed" panose="020B0604020202020204" charset="0"/>
                <a:cs typeface="Saira Semi Condensed" panose="020B0604020202020204" charset="0"/>
              </a:rPr>
              <a:t>RENEWABLE ENERGY AND GDP/KAPITA, MALAYSIA, 1990-2018</a:t>
            </a:r>
            <a:endParaRPr lang="en-MY" sz="2400" b="1" dirty="0">
              <a:solidFill>
                <a:schemeClr val="tx1"/>
              </a:solidFill>
              <a:latin typeface="Saira Semi Condensed" panose="020B0604020202020204" charset="0"/>
              <a:cs typeface="Saira Semi Condensed" panose="020B0604020202020204" charset="0"/>
            </a:endParaRPr>
          </a:p>
        </p:txBody>
      </p:sp>
    </p:spTree>
    <p:extLst>
      <p:ext uri="{BB962C8B-B14F-4D97-AF65-F5344CB8AC3E}">
        <p14:creationId xmlns:p14="http://schemas.microsoft.com/office/powerpoint/2010/main" val="282777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4148006378"/>
              </p:ext>
            </p:extLst>
          </p:nvPr>
        </p:nvGraphicFramePr>
        <p:xfrm>
          <a:off x="337538" y="1416986"/>
          <a:ext cx="11428911" cy="473120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22</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4722"/>
            <a:ext cx="11766450" cy="1131822"/>
            <a:chOff x="-252999" y="-455916"/>
            <a:chExt cx="11766450" cy="1131822"/>
          </a:xfrm>
        </p:grpSpPr>
        <p:cxnSp>
          <p:nvCxnSpPr>
            <p:cNvPr id="8" name="Straight Connector 7"/>
            <p:cNvCxnSpPr/>
            <p:nvPr/>
          </p:nvCxnSpPr>
          <p:spPr>
            <a:xfrm>
              <a:off x="84540" y="6759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2999" y="-45591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10" name="Google Shape;326;p24">
            <a:extLst>
              <a:ext uri="{FF2B5EF4-FFF2-40B4-BE49-F238E27FC236}">
                <a16:creationId xmlns:a16="http://schemas.microsoft.com/office/drawing/2014/main" id="{3446B914-1265-4E1C-84E1-4AFFEF42DD01}"/>
              </a:ext>
            </a:extLst>
          </p:cNvPr>
          <p:cNvSpPr txBox="1">
            <a:spLocks/>
          </p:cNvSpPr>
          <p:nvPr/>
        </p:nvSpPr>
        <p:spPr>
          <a:xfrm>
            <a:off x="684620" y="334405"/>
            <a:ext cx="11081829" cy="802139"/>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70000"/>
              </a:lnSpc>
            </a:pPr>
            <a:r>
              <a:rPr lang="en-US" sz="2400" b="1" dirty="0">
                <a:solidFill>
                  <a:schemeClr val="tx1"/>
                </a:solidFill>
                <a:latin typeface="Saira Semi Condensed" panose="020B0604020202020204" charset="0"/>
                <a:cs typeface="Saira Semi Condensed" panose="020B0604020202020204" charset="0"/>
              </a:rPr>
              <a:t>FIGURE 12: RENEWABLE ENERGY AND GDP/KAPITA, UNITED STATES, 1990-2018</a:t>
            </a:r>
          </a:p>
        </p:txBody>
      </p:sp>
    </p:spTree>
    <p:extLst>
      <p:ext uri="{BB962C8B-B14F-4D97-AF65-F5344CB8AC3E}">
        <p14:creationId xmlns:p14="http://schemas.microsoft.com/office/powerpoint/2010/main" val="224155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792" y="373308"/>
            <a:ext cx="11110658" cy="461665"/>
          </a:xfrm>
          <a:prstGeom prst="rect">
            <a:avLst/>
          </a:prstGeom>
        </p:spPr>
        <p:txBody>
          <a:bodyPr wrap="square">
            <a:spAutoFit/>
          </a:bodyPr>
          <a:lstStyle/>
          <a:p>
            <a:pPr algn="ctr"/>
            <a:r>
              <a:rPr lang="en-US" sz="2400" b="1" dirty="0">
                <a:solidFill>
                  <a:schemeClr val="tx1">
                    <a:lumMod val="95000"/>
                    <a:lumOff val="5000"/>
                  </a:schemeClr>
                </a:solidFill>
              </a:rPr>
              <a:t>FIGURE 13: RENEWABLE ENERGY AND GDP/KAPITA, VIETNAM, 1990-2018</a:t>
            </a:r>
            <a:endParaRPr lang="en-MY" sz="2400" b="1" dirty="0">
              <a:solidFill>
                <a:schemeClr val="tx1">
                  <a:lumMod val="95000"/>
                  <a:lumOff val="5000"/>
                </a:schemeClr>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2484778653"/>
              </p:ext>
            </p:extLst>
          </p:nvPr>
        </p:nvGraphicFramePr>
        <p:xfrm>
          <a:off x="797107" y="1225398"/>
          <a:ext cx="10828027" cy="5061511"/>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9959813" y="6198055"/>
            <a:ext cx="2003587" cy="486448"/>
            <a:chOff x="10188413" y="6114400"/>
            <a:chExt cx="2003587" cy="486448"/>
          </a:xfrm>
        </p:grpSpPr>
        <p:sp>
          <p:nvSpPr>
            <p:cNvPr id="6" name="Hexagon 5"/>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23</a:t>
              </a:r>
            </a:p>
          </p:txBody>
        </p:sp>
        <p:pic>
          <p:nvPicPr>
            <p:cNvPr id="7" name="Picture 6">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11" name="Group 10"/>
          <p:cNvGrpSpPr/>
          <p:nvPr/>
        </p:nvGrpSpPr>
        <p:grpSpPr>
          <a:xfrm>
            <a:off x="0" y="0"/>
            <a:ext cx="11766450" cy="847858"/>
            <a:chOff x="-252999" y="-455916"/>
            <a:chExt cx="11766450" cy="847858"/>
          </a:xfrm>
        </p:grpSpPr>
        <p:cxnSp>
          <p:nvCxnSpPr>
            <p:cNvPr id="12" name="Straight Connector 11"/>
            <p:cNvCxnSpPr/>
            <p:nvPr/>
          </p:nvCxnSpPr>
          <p:spPr>
            <a:xfrm>
              <a:off x="84540" y="391942"/>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2999" y="-45591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3034606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Rectangle 1"/>
          <p:cNvSpPr/>
          <p:nvPr/>
        </p:nvSpPr>
        <p:spPr>
          <a:xfrm>
            <a:off x="337539" y="933450"/>
            <a:ext cx="1262661" cy="973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3"/>
          <p:cNvSpPr txBox="1">
            <a:spLocks noGrp="1"/>
          </p:cNvSpPr>
          <p:nvPr>
            <p:ph type="title"/>
          </p:nvPr>
        </p:nvSpPr>
        <p:spPr>
          <a:xfrm>
            <a:off x="1361966" y="706136"/>
            <a:ext cx="10581533" cy="468400"/>
          </a:xfrm>
          <a:prstGeom prst="rect">
            <a:avLst/>
          </a:prstGeom>
        </p:spPr>
        <p:txBody>
          <a:bodyPr spcFirstLastPara="1" vert="horz" wrap="square" lIns="0" tIns="0" rIns="0" bIns="0" rtlCol="0" anchor="ctr" anchorCtr="0">
            <a:noAutofit/>
          </a:bodyPr>
          <a:lstStyle/>
          <a:p>
            <a:pPr lvl="0">
              <a:lnSpc>
                <a:spcPct val="70000"/>
              </a:lnSpc>
            </a:pPr>
            <a:r>
              <a:rPr lang="en-US" sz="4000" dirty="0">
                <a:effectLst>
                  <a:outerShdw blurRad="38100" dist="38100" dir="2700000" algn="tl">
                    <a:srgbClr val="000000">
                      <a:alpha val="43137"/>
                    </a:srgbClr>
                  </a:outerShdw>
                </a:effectLst>
              </a:rPr>
              <a:t>6.2 HEALTH INDICATORS</a:t>
            </a: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 sz="1600" dirty="0"/>
              <a:t>24</a:t>
            </a:r>
            <a:endParaRPr dirty="0"/>
          </a:p>
        </p:txBody>
      </p:sp>
      <p:sp>
        <p:nvSpPr>
          <p:cNvPr id="7" name="Google Shape;212;p13">
            <a:extLst>
              <a:ext uri="{FF2B5EF4-FFF2-40B4-BE49-F238E27FC236}">
                <a16:creationId xmlns:a16="http://schemas.microsoft.com/office/drawing/2014/main" id="{955F0417-0A76-4CE1-AAE8-CD5FC1A471D6}"/>
              </a:ext>
            </a:extLst>
          </p:cNvPr>
          <p:cNvSpPr txBox="1">
            <a:spLocks/>
          </p:cNvSpPr>
          <p:nvPr/>
        </p:nvSpPr>
        <p:spPr>
          <a:xfrm>
            <a:off x="5913619" y="1671266"/>
            <a:ext cx="5606614" cy="4291434"/>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algn="just">
              <a:buClr>
                <a:schemeClr val="tx1"/>
              </a:buClr>
              <a:buFont typeface="Wingdings" panose="05000000000000000000" pitchFamily="2" charset="2"/>
              <a:buChar char="q"/>
            </a:pPr>
            <a:r>
              <a:rPr lang="en-US" sz="2200" spc="-67" dirty="0">
                <a:latin typeface="+mn-lt"/>
              </a:rPr>
              <a:t>Rising inequality is reflected in falling healthcare in the United States.</a:t>
            </a:r>
          </a:p>
          <a:p>
            <a:pPr algn="just">
              <a:buClr>
                <a:schemeClr val="tx1"/>
              </a:buClr>
              <a:buFont typeface="Wingdings" panose="05000000000000000000" pitchFamily="2" charset="2"/>
              <a:buChar char="q"/>
            </a:pPr>
            <a:r>
              <a:rPr lang="en-US" sz="2200" spc="-67" dirty="0">
                <a:latin typeface="+mn-lt"/>
              </a:rPr>
              <a:t>Vietnam shows a “V” pattern, falling first before rising (Figure 19).</a:t>
            </a:r>
          </a:p>
          <a:p>
            <a:pPr algn="just">
              <a:buClr>
                <a:schemeClr val="tx1"/>
              </a:buClr>
              <a:buFont typeface="Wingdings" panose="05000000000000000000" pitchFamily="2" charset="2"/>
              <a:buChar char="q"/>
            </a:pPr>
            <a:r>
              <a:rPr lang="en-US" sz="2200" spc="-67" dirty="0">
                <a:latin typeface="+mn-lt"/>
              </a:rPr>
              <a:t>Nevertheless, Vietnam has incredibly produced the best </a:t>
            </a:r>
            <a:r>
              <a:rPr lang="en-US" sz="2200" spc="-67" dirty="0" err="1">
                <a:latin typeface="+mn-lt"/>
              </a:rPr>
              <a:t>defence</a:t>
            </a:r>
            <a:r>
              <a:rPr lang="en-US" sz="2200" spc="-67" dirty="0">
                <a:latin typeface="+mn-lt"/>
              </a:rPr>
              <a:t> against COVID19 with the least infections and deaths (Table 1). Its early response, lockdown, </a:t>
            </a:r>
            <a:r>
              <a:rPr lang="en-US" sz="2200" spc="-67" dirty="0" err="1">
                <a:latin typeface="+mn-lt"/>
              </a:rPr>
              <a:t>creaful</a:t>
            </a:r>
            <a:r>
              <a:rPr lang="en-US" sz="2200" spc="-67" dirty="0">
                <a:latin typeface="+mn-lt"/>
              </a:rPr>
              <a:t> targeted screening has helped the country perform commendably. Malaysia and Korea are the next best performers.</a:t>
            </a:r>
          </a:p>
        </p:txBody>
      </p:sp>
      <p:sp>
        <p:nvSpPr>
          <p:cNvPr id="8" name="Google Shape;213;p13">
            <a:extLst>
              <a:ext uri="{FF2B5EF4-FFF2-40B4-BE49-F238E27FC236}">
                <a16:creationId xmlns:a16="http://schemas.microsoft.com/office/drawing/2014/main" id="{506FF14A-7864-4A2D-B2E1-B60988A66A79}"/>
              </a:ext>
            </a:extLst>
          </p:cNvPr>
          <p:cNvSpPr txBox="1">
            <a:spLocks noGrp="1"/>
          </p:cNvSpPr>
          <p:nvPr>
            <p:ph type="body" idx="1"/>
          </p:nvPr>
        </p:nvSpPr>
        <p:spPr>
          <a:xfrm>
            <a:off x="446247" y="1647082"/>
            <a:ext cx="5203006" cy="4501267"/>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US" sz="2200" spc="-67" dirty="0"/>
              <a:t>Korean Republic and China show a significant rise in beds per 1000 people with rapid growth in GDP/</a:t>
            </a:r>
            <a:r>
              <a:rPr lang="en-US" sz="2200" spc="-67" dirty="0" err="1"/>
              <a:t>Kapita</a:t>
            </a:r>
            <a:r>
              <a:rPr lang="en-US" sz="2200" spc="-67" dirty="0"/>
              <a:t> (Figure 14 and 16).</a:t>
            </a:r>
          </a:p>
          <a:p>
            <a:pPr algn="just">
              <a:buFont typeface="Wingdings" panose="05000000000000000000" pitchFamily="2" charset="2"/>
              <a:buChar char="q"/>
            </a:pPr>
            <a:r>
              <a:rPr lang="en-US" sz="2200" spc="-67" dirty="0"/>
              <a:t>Indonesia showed a rise in hospital beds per 1000 people since 2000, but is has stagnated after 2010 (Figure 15).</a:t>
            </a:r>
          </a:p>
          <a:p>
            <a:pPr algn="just">
              <a:buFont typeface="Wingdings" panose="05000000000000000000" pitchFamily="2" charset="2"/>
              <a:buChar char="q"/>
            </a:pPr>
            <a:r>
              <a:rPr lang="en-US" sz="2200" spc="-67" dirty="0"/>
              <a:t>Malaysia shows a flat curve suggesting that healthcare in the country has stagnated since the 1990s (Figure 17).</a:t>
            </a:r>
          </a:p>
          <a:p>
            <a:pPr algn="just">
              <a:buFont typeface="Wingdings" panose="05000000000000000000" pitchFamily="2" charset="2"/>
              <a:buChar char="q"/>
            </a:pPr>
            <a:r>
              <a:rPr lang="en-US" sz="2200" spc="-67" dirty="0"/>
              <a:t>Despite the United States enjoying significantly higher per capita income compared to the other countries studied here, its beds per 1000 people ratio has </a:t>
            </a:r>
            <a:r>
              <a:rPr lang="en-US" sz="2200" spc="-67" dirty="0" err="1"/>
              <a:t>worsed</a:t>
            </a:r>
            <a:r>
              <a:rPr lang="en-US" sz="2200" spc="-67" dirty="0"/>
              <a:t> along with its Gini coefficient (Figure 18).</a:t>
            </a:r>
          </a:p>
        </p:txBody>
      </p:sp>
      <p:pic>
        <p:nvPicPr>
          <p:cNvPr id="9" name="Picture 8">
            <a:extLst>
              <a:ext uri="{FF2B5EF4-FFF2-40B4-BE49-F238E27FC236}">
                <a16:creationId xmlns:a16="http://schemas.microsoft.com/office/drawing/2014/main" id="{75290241-0814-477A-8926-E925312ACA55}"/>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nvGrpSpPr>
          <p:cNvPr id="10" name="Group 9"/>
          <p:cNvGrpSpPr/>
          <p:nvPr/>
        </p:nvGrpSpPr>
        <p:grpSpPr>
          <a:xfrm>
            <a:off x="0" y="71940"/>
            <a:ext cx="11766450" cy="1219462"/>
            <a:chOff x="-279087" y="-486406"/>
            <a:chExt cx="11766450" cy="1219462"/>
          </a:xfrm>
        </p:grpSpPr>
        <p:cxnSp>
          <p:nvCxnSpPr>
            <p:cNvPr id="11" name="Straight Connector 10"/>
            <p:cNvCxnSpPr/>
            <p:nvPr/>
          </p:nvCxnSpPr>
          <p:spPr>
            <a:xfrm>
              <a:off x="58452" y="73305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9087" y="-48640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357206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156" y="351258"/>
            <a:ext cx="10353675" cy="461665"/>
          </a:xfrm>
          <a:prstGeom prst="rect">
            <a:avLst/>
          </a:prstGeom>
        </p:spPr>
        <p:txBody>
          <a:bodyPr wrap="square">
            <a:spAutoFit/>
          </a:bodyPr>
          <a:lstStyle/>
          <a:p>
            <a:pPr algn="ctr"/>
            <a:r>
              <a:rPr lang="en-US" sz="2400" b="1" dirty="0">
                <a:solidFill>
                  <a:schemeClr val="tx1">
                    <a:lumMod val="95000"/>
                    <a:lumOff val="5000"/>
                  </a:schemeClr>
                </a:solidFill>
              </a:rPr>
              <a:t>FIGURE 14 HOSPITAL BEDS/1000 PEOPLE AND GDP/KAPITA, CHINA,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4057309287"/>
              </p:ext>
            </p:extLst>
          </p:nvPr>
        </p:nvGraphicFramePr>
        <p:xfrm>
          <a:off x="337539" y="1352550"/>
          <a:ext cx="11061600" cy="469876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25</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18679"/>
            <a:ext cx="11766450" cy="948646"/>
            <a:chOff x="-279087" y="-348940"/>
            <a:chExt cx="11766450" cy="948646"/>
          </a:xfrm>
        </p:grpSpPr>
        <p:cxnSp>
          <p:nvCxnSpPr>
            <p:cNvPr id="8" name="Straight Connector 7"/>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349485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949"/>
            <a:ext cx="12192000" cy="6966857"/>
          </a:xfrm>
          <a:prstGeom prst="rect">
            <a:avLst/>
          </a:prstGeom>
        </p:spPr>
      </p:pic>
      <p:sp>
        <p:nvSpPr>
          <p:cNvPr id="2" name="Rectangle 1"/>
          <p:cNvSpPr/>
          <p:nvPr/>
        </p:nvSpPr>
        <p:spPr>
          <a:xfrm>
            <a:off x="0" y="-38702"/>
            <a:ext cx="12192000" cy="7011002"/>
          </a:xfrm>
          <a:prstGeom prst="rect">
            <a:avLst/>
          </a:prstGeom>
          <a:solidFill>
            <a:srgbClr val="30477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a:p>
            <a:pPr algn="ctr"/>
            <a:endParaRPr lang="en-US" sz="3200" b="1" dirty="0"/>
          </a:p>
          <a:p>
            <a:pPr algn="ctr"/>
            <a:r>
              <a:rPr lang="en-US" sz="3200" b="1" dirty="0" err="1"/>
              <a:t>Dato</a:t>
            </a:r>
            <a:r>
              <a:rPr lang="en-US" sz="3200" b="1" dirty="0"/>
              <a:t>’ Distinguished Professor  Dr. Rajah </a:t>
            </a:r>
            <a:r>
              <a:rPr lang="en-US" sz="3200" b="1" dirty="0" err="1"/>
              <a:t>Rasiah</a:t>
            </a:r>
            <a:endParaRPr lang="en-US" sz="3200" b="1" dirty="0"/>
          </a:p>
          <a:p>
            <a:pPr algn="ctr"/>
            <a:r>
              <a:rPr lang="en-US" sz="3200" b="1" dirty="0"/>
              <a:t>Distinguished Professor of Economics </a:t>
            </a:r>
          </a:p>
          <a:p>
            <a:pPr algn="ctr"/>
            <a:r>
              <a:rPr lang="en-US" sz="3200" b="1" dirty="0"/>
              <a:t>University of Malaya &amp; UNITEN</a:t>
            </a:r>
          </a:p>
        </p:txBody>
      </p:sp>
      <p:sp>
        <p:nvSpPr>
          <p:cNvPr id="10" name="TextBox 9"/>
          <p:cNvSpPr txBox="1"/>
          <p:nvPr/>
        </p:nvSpPr>
        <p:spPr>
          <a:xfrm>
            <a:off x="772018" y="952501"/>
            <a:ext cx="10730110" cy="1938992"/>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j-lt"/>
              </a:rPr>
              <a:t>The New  Post-Pandemic Normal </a:t>
            </a:r>
          </a:p>
          <a:p>
            <a:pPr algn="ctr"/>
            <a:r>
              <a:rPr lang="en-US" sz="6000" b="1" dirty="0">
                <a:solidFill>
                  <a:schemeClr val="bg1"/>
                </a:solidFill>
                <a:effectLst>
                  <a:outerShdw blurRad="38100" dist="38100" dir="2700000" algn="tl">
                    <a:srgbClr val="000000">
                      <a:alpha val="43137"/>
                    </a:srgbClr>
                  </a:outerShdw>
                </a:effectLst>
                <a:latin typeface="+mj-lt"/>
              </a:rPr>
              <a:t>on Sustainability: Key Pillars</a:t>
            </a:r>
          </a:p>
        </p:txBody>
      </p:sp>
      <p:sp>
        <p:nvSpPr>
          <p:cNvPr id="28" name="Freeform 27"/>
          <p:cNvSpPr/>
          <p:nvPr/>
        </p:nvSpPr>
        <p:spPr>
          <a:xfrm>
            <a:off x="8679976" y="6176194"/>
            <a:ext cx="3512025" cy="681806"/>
          </a:xfrm>
          <a:custGeom>
            <a:avLst/>
            <a:gdLst>
              <a:gd name="connsiteX0" fmla="*/ 420085 w 3219363"/>
              <a:gd name="connsiteY0" fmla="*/ 0 h 681806"/>
              <a:gd name="connsiteX1" fmla="*/ 3219363 w 3219363"/>
              <a:gd name="connsiteY1" fmla="*/ 0 h 681806"/>
              <a:gd name="connsiteX2" fmla="*/ 3219363 w 3219363"/>
              <a:gd name="connsiteY2" fmla="*/ 681806 h 681806"/>
              <a:gd name="connsiteX3" fmla="*/ 0 w 3219363"/>
              <a:gd name="connsiteY3" fmla="*/ 681806 h 681806"/>
            </a:gdLst>
            <a:ahLst/>
            <a:cxnLst>
              <a:cxn ang="0">
                <a:pos x="connsiteX0" y="connsiteY0"/>
              </a:cxn>
              <a:cxn ang="0">
                <a:pos x="connsiteX1" y="connsiteY1"/>
              </a:cxn>
              <a:cxn ang="0">
                <a:pos x="connsiteX2" y="connsiteY2"/>
              </a:cxn>
              <a:cxn ang="0">
                <a:pos x="connsiteX3" y="connsiteY3"/>
              </a:cxn>
            </a:cxnLst>
            <a:rect l="l" t="t" r="r" b="b"/>
            <a:pathLst>
              <a:path w="3219363" h="681806">
                <a:moveTo>
                  <a:pt x="420085" y="0"/>
                </a:moveTo>
                <a:lnTo>
                  <a:pt x="3219363" y="0"/>
                </a:lnTo>
                <a:lnTo>
                  <a:pt x="3219363" y="681806"/>
                </a:lnTo>
                <a:lnTo>
                  <a:pt x="0" y="681806"/>
                </a:lnTo>
                <a:close/>
              </a:path>
            </a:pathLst>
          </a:custGeom>
          <a:solidFill>
            <a:srgbClr val="B0CBC6">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299" y="6230543"/>
            <a:ext cx="811001" cy="573107"/>
          </a:xfrm>
          <a:prstGeom prst="rect">
            <a:avLst/>
          </a:prstGeom>
          <a:effectLst>
            <a:outerShdw blurRad="50800" dist="38100" dir="8100000" algn="tr" rotWithShape="0">
              <a:prstClr val="black">
                <a:alpha val="40000"/>
              </a:prstClr>
            </a:outerShdw>
          </a:effectLst>
        </p:spPr>
      </p:pic>
      <p:pic>
        <p:nvPicPr>
          <p:cNvPr id="30" name="Picture 29">
            <a:extLst>
              <a:ext uri="{FF2B5EF4-FFF2-40B4-BE49-F238E27FC236}">
                <a16:creationId xmlns:a16="http://schemas.microsoft.com/office/drawing/2014/main" id="{F3712AF8-19FB-4681-BD44-AC308C0D60E3}"/>
              </a:ext>
            </a:extLst>
          </p:cNvPr>
          <p:cNvPicPr>
            <a:picLocks noChangeAspect="1"/>
          </p:cNvPicPr>
          <p:nvPr/>
        </p:nvPicPr>
        <p:blipFill rotWithShape="1">
          <a:blip r:embed="rId4" cstate="print">
            <a:clrChange>
              <a:clrFrom>
                <a:srgbClr val="FFFFFF"/>
              </a:clrFrom>
              <a:clrTo>
                <a:srgbClr val="FFFFFF">
                  <a:alpha val="0"/>
                </a:srgbClr>
              </a:clrTo>
            </a:clrChange>
          </a:blip>
          <a:srcRect t="35831" b="37434"/>
          <a:stretch/>
        </p:blipFill>
        <p:spPr>
          <a:xfrm>
            <a:off x="9204268" y="6295367"/>
            <a:ext cx="1658679" cy="443458"/>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Tree>
    <p:extLst>
      <p:ext uri="{BB962C8B-B14F-4D97-AF65-F5344CB8AC3E}">
        <p14:creationId xmlns:p14="http://schemas.microsoft.com/office/powerpoint/2010/main" val="3391385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981" y="422017"/>
            <a:ext cx="10868025" cy="461665"/>
          </a:xfrm>
          <a:prstGeom prst="rect">
            <a:avLst/>
          </a:prstGeom>
        </p:spPr>
        <p:txBody>
          <a:bodyPr wrap="square">
            <a:spAutoFit/>
          </a:bodyPr>
          <a:lstStyle/>
          <a:p>
            <a:pPr algn="ctr"/>
            <a:r>
              <a:rPr lang="en-US" sz="2400" b="1" dirty="0">
                <a:solidFill>
                  <a:schemeClr val="tx1">
                    <a:lumMod val="95000"/>
                    <a:lumOff val="5000"/>
                  </a:schemeClr>
                </a:solidFill>
              </a:rPr>
              <a:t>FIGURE 15: HOSPITAL BEDS/1000 PEOPLE AND GDP/KAPITA, INDONESIA,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2842026710"/>
              </p:ext>
            </p:extLst>
          </p:nvPr>
        </p:nvGraphicFramePr>
        <p:xfrm>
          <a:off x="180975" y="1244443"/>
          <a:ext cx="11585476" cy="508399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26</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0"/>
            <a:ext cx="11766450" cy="948646"/>
            <a:chOff x="-279087" y="-348940"/>
            <a:chExt cx="11766450" cy="948646"/>
          </a:xfrm>
        </p:grpSpPr>
        <p:cxnSp>
          <p:nvCxnSpPr>
            <p:cNvPr id="8" name="Straight Connector 7"/>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271457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285" y="533604"/>
            <a:ext cx="10983318" cy="461665"/>
          </a:xfrm>
          <a:prstGeom prst="rect">
            <a:avLst/>
          </a:prstGeom>
        </p:spPr>
        <p:txBody>
          <a:bodyPr wrap="square">
            <a:spAutoFit/>
          </a:bodyPr>
          <a:lstStyle/>
          <a:p>
            <a:pPr algn="ctr"/>
            <a:r>
              <a:rPr lang="en-US" sz="2400" b="1" dirty="0">
                <a:solidFill>
                  <a:schemeClr val="tx1">
                    <a:lumMod val="95000"/>
                    <a:lumOff val="5000"/>
                  </a:schemeClr>
                </a:solidFill>
              </a:rPr>
              <a:t>FIGURE 16 HOSPITAL BEDS/1000 PEOPLE AND GDP/KAPITA, KOREA REP.,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3035287145"/>
              </p:ext>
            </p:extLst>
          </p:nvPr>
        </p:nvGraphicFramePr>
        <p:xfrm>
          <a:off x="463002" y="1352550"/>
          <a:ext cx="11277601" cy="484550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27</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2007"/>
            <a:ext cx="11963400" cy="1101046"/>
            <a:chOff x="-279087" y="-348940"/>
            <a:chExt cx="11963400" cy="1101046"/>
          </a:xfrm>
        </p:grpSpPr>
        <p:cxnSp>
          <p:nvCxnSpPr>
            <p:cNvPr id="8" name="Straight Connector 7"/>
            <p:cNvCxnSpPr/>
            <p:nvPr/>
          </p:nvCxnSpPr>
          <p:spPr>
            <a:xfrm>
              <a:off x="255402" y="7521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1600437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218" y="455655"/>
            <a:ext cx="10729913" cy="461665"/>
          </a:xfrm>
          <a:prstGeom prst="rect">
            <a:avLst/>
          </a:prstGeom>
        </p:spPr>
        <p:txBody>
          <a:bodyPr wrap="square">
            <a:spAutoFit/>
          </a:bodyPr>
          <a:lstStyle/>
          <a:p>
            <a:pPr algn="ctr"/>
            <a:r>
              <a:rPr lang="en-US" sz="2400" b="1" dirty="0">
                <a:solidFill>
                  <a:schemeClr val="tx1">
                    <a:lumMod val="95000"/>
                    <a:lumOff val="5000"/>
                  </a:schemeClr>
                </a:solidFill>
              </a:rPr>
              <a:t>FIGURE 17: HOSPITAL BEDS/1000 PEOPLE AND GDP/KAPITA, MALAYSIA,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3027302047"/>
              </p:ext>
            </p:extLst>
          </p:nvPr>
        </p:nvGraphicFramePr>
        <p:xfrm>
          <a:off x="507900" y="1069879"/>
          <a:ext cx="11258550" cy="518840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28</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10020"/>
            <a:ext cx="11851629" cy="932516"/>
            <a:chOff x="-279087" y="-348940"/>
            <a:chExt cx="11851629" cy="932516"/>
          </a:xfrm>
        </p:grpSpPr>
        <p:cxnSp>
          <p:nvCxnSpPr>
            <p:cNvPr id="8" name="Straight Connector 7"/>
            <p:cNvCxnSpPr/>
            <p:nvPr/>
          </p:nvCxnSpPr>
          <p:spPr>
            <a:xfrm>
              <a:off x="143631" y="58357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363245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151" y="384318"/>
            <a:ext cx="11355698" cy="461665"/>
          </a:xfrm>
          <a:prstGeom prst="rect">
            <a:avLst/>
          </a:prstGeom>
        </p:spPr>
        <p:txBody>
          <a:bodyPr wrap="square">
            <a:spAutoFit/>
          </a:bodyPr>
          <a:lstStyle/>
          <a:p>
            <a:pPr algn="ctr"/>
            <a:r>
              <a:rPr lang="en-US" sz="2400" b="1" dirty="0">
                <a:solidFill>
                  <a:schemeClr val="tx1">
                    <a:lumMod val="95000"/>
                    <a:lumOff val="5000"/>
                  </a:schemeClr>
                </a:solidFill>
              </a:rPr>
              <a:t>FIGURE 18: HOSPITAL BEDS/1000 PEOPLE AND GDP/KAPITA, UNITED STATES,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1559445424"/>
              </p:ext>
            </p:extLst>
          </p:nvPr>
        </p:nvGraphicFramePr>
        <p:xfrm>
          <a:off x="337539" y="1271410"/>
          <a:ext cx="11428912" cy="4926646"/>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29</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18679"/>
            <a:ext cx="11766450" cy="948646"/>
            <a:chOff x="-279087" y="-348940"/>
            <a:chExt cx="11766450" cy="948646"/>
          </a:xfrm>
        </p:grpSpPr>
        <p:cxnSp>
          <p:nvCxnSpPr>
            <p:cNvPr id="8" name="Straight Connector 7"/>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2509068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404085"/>
            <a:ext cx="11025442" cy="461665"/>
          </a:xfrm>
          <a:prstGeom prst="rect">
            <a:avLst/>
          </a:prstGeom>
        </p:spPr>
        <p:txBody>
          <a:bodyPr wrap="square">
            <a:spAutoFit/>
          </a:bodyPr>
          <a:lstStyle/>
          <a:p>
            <a:pPr algn="ctr"/>
            <a:r>
              <a:rPr lang="en-US" sz="2400" b="1" dirty="0">
                <a:solidFill>
                  <a:schemeClr val="tx1">
                    <a:lumMod val="95000"/>
                    <a:lumOff val="5000"/>
                  </a:schemeClr>
                </a:solidFill>
              </a:rPr>
              <a:t>FIGURE 19: HOSPITAL BEDS/1000 PEOPLE AND GDP/KAPITA, VIETNAM,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4201809557"/>
              </p:ext>
            </p:extLst>
          </p:nvPr>
        </p:nvGraphicFramePr>
        <p:xfrm>
          <a:off x="723900" y="1143000"/>
          <a:ext cx="10599427" cy="505505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30</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18679"/>
            <a:ext cx="11766450" cy="948646"/>
            <a:chOff x="-279087" y="-348940"/>
            <a:chExt cx="11766450" cy="948646"/>
          </a:xfrm>
        </p:grpSpPr>
        <p:cxnSp>
          <p:nvCxnSpPr>
            <p:cNvPr id="8" name="Straight Connector 7"/>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2288655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 sz="1600" dirty="0"/>
              <a:t>31</a:t>
            </a:r>
            <a:endParaRPr dirty="0"/>
          </a:p>
        </p:txBody>
      </p:sp>
      <p:sp>
        <p:nvSpPr>
          <p:cNvPr id="7" name="Google Shape;212;p13">
            <a:extLst>
              <a:ext uri="{FF2B5EF4-FFF2-40B4-BE49-F238E27FC236}">
                <a16:creationId xmlns:a16="http://schemas.microsoft.com/office/drawing/2014/main" id="{955F0417-0A76-4CE1-AAE8-CD5FC1A471D6}"/>
              </a:ext>
            </a:extLst>
          </p:cNvPr>
          <p:cNvSpPr txBox="1">
            <a:spLocks/>
          </p:cNvSpPr>
          <p:nvPr/>
        </p:nvSpPr>
        <p:spPr>
          <a:xfrm>
            <a:off x="6171875" y="1543575"/>
            <a:ext cx="5290918" cy="4309019"/>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algn="just">
              <a:buClrTx/>
              <a:buFont typeface="Wingdings" panose="05000000000000000000" pitchFamily="2" charset="2"/>
              <a:buChar char="q"/>
            </a:pPr>
            <a:r>
              <a:rPr lang="en-US" sz="2400" spc="-67" dirty="0">
                <a:latin typeface="+mn-lt"/>
              </a:rPr>
              <a:t>The United States has continued to face a trend rise in income inequality with economic growth (Figure 23).</a:t>
            </a:r>
          </a:p>
          <a:p>
            <a:pPr algn="just">
              <a:buClrTx/>
              <a:buFont typeface="Wingdings" panose="05000000000000000000" pitchFamily="2" charset="2"/>
              <a:buChar char="q"/>
            </a:pPr>
            <a:r>
              <a:rPr lang="en-US" sz="2400" spc="-67" dirty="0">
                <a:latin typeface="+mn-lt"/>
              </a:rPr>
              <a:t>Vietnam’s Gini coefficient showed no relationship suggesting that it has yet to establish a direction of relationship since it started reforming, though it was lowest in the early 1990s (Figure 24).</a:t>
            </a:r>
          </a:p>
        </p:txBody>
      </p:sp>
      <p:pic>
        <p:nvPicPr>
          <p:cNvPr id="6" name="Picture 5">
            <a:extLst>
              <a:ext uri="{FF2B5EF4-FFF2-40B4-BE49-F238E27FC236}">
                <a16:creationId xmlns:a16="http://schemas.microsoft.com/office/drawing/2014/main" id="{9161EE91-C951-4594-8DF5-8F3E93D2291A}"/>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
        <p:nvSpPr>
          <p:cNvPr id="2" name="Rectangle 1"/>
          <p:cNvSpPr/>
          <p:nvPr/>
        </p:nvSpPr>
        <p:spPr>
          <a:xfrm>
            <a:off x="455816" y="895350"/>
            <a:ext cx="991984" cy="10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2017" y="0"/>
            <a:ext cx="11766450" cy="1219462"/>
            <a:chOff x="-279087" y="-486406"/>
            <a:chExt cx="11766450" cy="1219462"/>
          </a:xfrm>
        </p:grpSpPr>
        <p:cxnSp>
          <p:nvCxnSpPr>
            <p:cNvPr id="11" name="Straight Connector 10"/>
            <p:cNvCxnSpPr/>
            <p:nvPr/>
          </p:nvCxnSpPr>
          <p:spPr>
            <a:xfrm>
              <a:off x="58452" y="73305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9087" y="-486406"/>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211" name="Google Shape;211;p13"/>
          <p:cNvSpPr txBox="1">
            <a:spLocks noGrp="1"/>
          </p:cNvSpPr>
          <p:nvPr>
            <p:ph type="title"/>
          </p:nvPr>
        </p:nvSpPr>
        <p:spPr>
          <a:xfrm>
            <a:off x="1310350" y="632722"/>
            <a:ext cx="10581533" cy="468400"/>
          </a:xfrm>
          <a:prstGeom prst="rect">
            <a:avLst/>
          </a:prstGeom>
        </p:spPr>
        <p:txBody>
          <a:bodyPr spcFirstLastPara="1" vert="horz" wrap="square" lIns="0" tIns="0" rIns="0" bIns="0" rtlCol="0" anchor="ctr" anchorCtr="0">
            <a:noAutofit/>
          </a:bodyPr>
          <a:lstStyle/>
          <a:p>
            <a:pPr lvl="0">
              <a:lnSpc>
                <a:spcPct val="70000"/>
              </a:lnSpc>
            </a:pPr>
            <a:r>
              <a:rPr lang="en-US" sz="4000" dirty="0">
                <a:effectLst>
                  <a:outerShdw blurRad="38100" dist="38100" dir="2700000" algn="tl">
                    <a:srgbClr val="000000">
                      <a:alpha val="43137"/>
                    </a:srgbClr>
                  </a:outerShdw>
                </a:effectLst>
              </a:rPr>
              <a:t>6.3 SOCIOECONOMIC EQUALITY</a:t>
            </a:r>
          </a:p>
        </p:txBody>
      </p:sp>
      <p:sp>
        <p:nvSpPr>
          <p:cNvPr id="8" name="Google Shape;213;p13">
            <a:extLst>
              <a:ext uri="{FF2B5EF4-FFF2-40B4-BE49-F238E27FC236}">
                <a16:creationId xmlns:a16="http://schemas.microsoft.com/office/drawing/2014/main" id="{506FF14A-7864-4A2D-B2E1-B60988A66A79}"/>
              </a:ext>
            </a:extLst>
          </p:cNvPr>
          <p:cNvSpPr txBox="1">
            <a:spLocks noGrp="1"/>
          </p:cNvSpPr>
          <p:nvPr>
            <p:ph type="body" idx="1"/>
          </p:nvPr>
        </p:nvSpPr>
        <p:spPr>
          <a:xfrm>
            <a:off x="455816" y="1601559"/>
            <a:ext cx="5446563" cy="4605982"/>
          </a:xfrm>
          <a:prstGeom prst="rect">
            <a:avLst/>
          </a:prstGeom>
        </p:spPr>
        <p:txBody>
          <a:bodyPr spcFirstLastPara="1" vert="horz" wrap="square" lIns="0" tIns="0" rIns="0" bIns="0" rtlCol="0" anchor="t" anchorCtr="0">
            <a:noAutofit/>
          </a:bodyPr>
          <a:lstStyle/>
          <a:p>
            <a:pPr algn="just">
              <a:lnSpc>
                <a:spcPct val="100000"/>
              </a:lnSpc>
              <a:buFont typeface="Wingdings" panose="05000000000000000000" pitchFamily="2" charset="2"/>
              <a:buChar char="q"/>
            </a:pPr>
            <a:r>
              <a:rPr lang="en-US" sz="2400" spc="-67" dirty="0"/>
              <a:t>Income inequality worsened initially in China from 1990 but has subsequently started improving after 2005 with GDP/</a:t>
            </a:r>
            <a:r>
              <a:rPr lang="en-US" sz="2400" spc="-67" dirty="0" err="1"/>
              <a:t>Kapita</a:t>
            </a:r>
            <a:r>
              <a:rPr lang="en-US" sz="2400" spc="-67" dirty="0"/>
              <a:t> (Figure 20).</a:t>
            </a:r>
          </a:p>
          <a:p>
            <a:pPr algn="just">
              <a:lnSpc>
                <a:spcPct val="100000"/>
              </a:lnSpc>
              <a:buFont typeface="Wingdings" panose="05000000000000000000" pitchFamily="2" charset="2"/>
              <a:buChar char="q"/>
            </a:pPr>
            <a:r>
              <a:rPr lang="en-US" sz="2400" spc="-67" dirty="0"/>
              <a:t>Income inequality worsened in Indonesia from 1990 until about 2008, but has since improved (Figure 21).</a:t>
            </a:r>
          </a:p>
          <a:p>
            <a:pPr algn="just">
              <a:lnSpc>
                <a:spcPct val="100000"/>
              </a:lnSpc>
              <a:buFont typeface="Wingdings" panose="05000000000000000000" pitchFamily="2" charset="2"/>
              <a:buChar char="q"/>
            </a:pPr>
            <a:r>
              <a:rPr lang="en-US" sz="2400" spc="-67" dirty="0"/>
              <a:t>Income inequality in Malaysia worsened slightly from 1990 until 2001, but has since gradually improved (Figure 22).</a:t>
            </a:r>
          </a:p>
        </p:txBody>
      </p:sp>
    </p:spTree>
    <p:extLst>
      <p:ext uri="{BB962C8B-B14F-4D97-AF65-F5344CB8AC3E}">
        <p14:creationId xmlns:p14="http://schemas.microsoft.com/office/powerpoint/2010/main" val="41307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652" y="412266"/>
            <a:ext cx="10353675" cy="461665"/>
          </a:xfrm>
          <a:prstGeom prst="rect">
            <a:avLst/>
          </a:prstGeom>
        </p:spPr>
        <p:txBody>
          <a:bodyPr wrap="square">
            <a:spAutoFit/>
          </a:bodyPr>
          <a:lstStyle/>
          <a:p>
            <a:pPr algn="ctr"/>
            <a:r>
              <a:rPr lang="en-US" sz="2400" b="1" dirty="0">
                <a:solidFill>
                  <a:schemeClr val="tx1">
                    <a:lumMod val="95000"/>
                    <a:lumOff val="5000"/>
                  </a:schemeClr>
                </a:solidFill>
              </a:rPr>
              <a:t>FIGURE 20: INCOME INEQUALITY AND GDP/KAPITA, CHINA,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854421380"/>
              </p:ext>
            </p:extLst>
          </p:nvPr>
        </p:nvGraphicFramePr>
        <p:xfrm>
          <a:off x="534488" y="1207083"/>
          <a:ext cx="11428912" cy="547742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0" y="-18679"/>
            <a:ext cx="11766450" cy="948646"/>
            <a:chOff x="-279087" y="-348940"/>
            <a:chExt cx="11766450" cy="948646"/>
          </a:xfrm>
        </p:grpSpPr>
        <p:cxnSp>
          <p:nvCxnSpPr>
            <p:cNvPr id="5" name="Straight Connector 4"/>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7" name="Group 6"/>
          <p:cNvGrpSpPr/>
          <p:nvPr/>
        </p:nvGrpSpPr>
        <p:grpSpPr>
          <a:xfrm>
            <a:off x="9959813" y="6198055"/>
            <a:ext cx="2003587" cy="486448"/>
            <a:chOff x="10188413" y="6114400"/>
            <a:chExt cx="2003587" cy="486448"/>
          </a:xfrm>
        </p:grpSpPr>
        <p:sp>
          <p:nvSpPr>
            <p:cNvPr id="8" name="Hexagon 7"/>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32</a:t>
              </a:r>
            </a:p>
          </p:txBody>
        </p:sp>
        <p:pic>
          <p:nvPicPr>
            <p:cNvPr id="9" name="Picture 8">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2823184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652" y="394147"/>
            <a:ext cx="10353675" cy="461665"/>
          </a:xfrm>
          <a:prstGeom prst="rect">
            <a:avLst/>
          </a:prstGeom>
        </p:spPr>
        <p:txBody>
          <a:bodyPr wrap="square">
            <a:spAutoFit/>
          </a:bodyPr>
          <a:lstStyle/>
          <a:p>
            <a:pPr algn="ctr"/>
            <a:r>
              <a:rPr lang="en-US" sz="2400" b="1" dirty="0">
                <a:solidFill>
                  <a:schemeClr val="tx1">
                    <a:lumMod val="95000"/>
                    <a:lumOff val="5000"/>
                  </a:schemeClr>
                </a:solidFill>
              </a:rPr>
              <a:t>FIGURE 21: INCOME INEQUALITY AND GDP/KAPITA, INDONESIA,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907265354"/>
              </p:ext>
            </p:extLst>
          </p:nvPr>
        </p:nvGraphicFramePr>
        <p:xfrm>
          <a:off x="337539" y="1207085"/>
          <a:ext cx="11428912" cy="512134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33</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10" name="Group 9"/>
          <p:cNvGrpSpPr/>
          <p:nvPr/>
        </p:nvGrpSpPr>
        <p:grpSpPr>
          <a:xfrm>
            <a:off x="0" y="-18679"/>
            <a:ext cx="11766450" cy="948646"/>
            <a:chOff x="-279087" y="-348940"/>
            <a:chExt cx="11766450" cy="948646"/>
          </a:xfrm>
        </p:grpSpPr>
        <p:cxnSp>
          <p:nvCxnSpPr>
            <p:cNvPr id="11" name="Straight Connector 10"/>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1664888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958" y="354001"/>
            <a:ext cx="10353675" cy="461665"/>
          </a:xfrm>
          <a:prstGeom prst="rect">
            <a:avLst/>
          </a:prstGeom>
        </p:spPr>
        <p:txBody>
          <a:bodyPr wrap="square">
            <a:spAutoFit/>
          </a:bodyPr>
          <a:lstStyle/>
          <a:p>
            <a:pPr algn="ctr"/>
            <a:r>
              <a:rPr lang="en-US" sz="2400" b="1" dirty="0">
                <a:solidFill>
                  <a:schemeClr val="tx1">
                    <a:lumMod val="95000"/>
                    <a:lumOff val="5000"/>
                  </a:schemeClr>
                </a:solidFill>
              </a:rPr>
              <a:t>FIGURE 22: INCOME INEQUALITY AND GDP/KAPITA, MALAYSIA,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3609079581"/>
              </p:ext>
            </p:extLst>
          </p:nvPr>
        </p:nvGraphicFramePr>
        <p:xfrm>
          <a:off x="180975" y="1207085"/>
          <a:ext cx="11782426" cy="512134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34</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18679"/>
            <a:ext cx="11766450" cy="948646"/>
            <a:chOff x="-279087" y="-348940"/>
            <a:chExt cx="11766450" cy="948646"/>
          </a:xfrm>
        </p:grpSpPr>
        <p:cxnSp>
          <p:nvCxnSpPr>
            <p:cNvPr id="8" name="Straight Connector 7"/>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1878344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649" y="422016"/>
            <a:ext cx="10353675" cy="461665"/>
          </a:xfrm>
          <a:prstGeom prst="rect">
            <a:avLst/>
          </a:prstGeom>
        </p:spPr>
        <p:txBody>
          <a:bodyPr wrap="square">
            <a:spAutoFit/>
          </a:bodyPr>
          <a:lstStyle/>
          <a:p>
            <a:pPr algn="ctr"/>
            <a:r>
              <a:rPr lang="en-US" sz="2400" b="1" dirty="0">
                <a:solidFill>
                  <a:schemeClr val="tx1">
                    <a:lumMod val="95000"/>
                    <a:lumOff val="5000"/>
                  </a:schemeClr>
                </a:solidFill>
              </a:rPr>
              <a:t>FIGURE 23: INCOME INEQUALITY AND GDP/KAPITA, UNITED STATES,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603029954"/>
              </p:ext>
            </p:extLst>
          </p:nvPr>
        </p:nvGraphicFramePr>
        <p:xfrm>
          <a:off x="337539" y="976254"/>
          <a:ext cx="11625861" cy="5519796"/>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35</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18679"/>
            <a:ext cx="11766450" cy="948646"/>
            <a:chOff x="-279087" y="-348940"/>
            <a:chExt cx="11766450" cy="948646"/>
          </a:xfrm>
        </p:grpSpPr>
        <p:cxnSp>
          <p:nvCxnSpPr>
            <p:cNvPr id="8" name="Straight Connector 7"/>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157410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1801642" y="717523"/>
            <a:ext cx="8971200" cy="468400"/>
          </a:xfrm>
          <a:prstGeom prst="rect">
            <a:avLst/>
          </a:prstGeom>
        </p:spPr>
        <p:txBody>
          <a:bodyPr spcFirstLastPara="1" vert="horz" wrap="square" lIns="0" tIns="0" rIns="0" bIns="0" rtlCol="0" anchor="ctr" anchorCtr="0">
            <a:noAutofit/>
          </a:bodyPr>
          <a:lstStyle/>
          <a:p>
            <a:pPr lvl="0"/>
            <a:r>
              <a:rPr lang="en-US" dirty="0">
                <a:effectLst>
                  <a:outerShdw blurRad="38100" dist="38100" dir="2700000" algn="tl">
                    <a:srgbClr val="000000">
                      <a:alpha val="43137"/>
                    </a:srgbClr>
                  </a:outerShdw>
                </a:effectLst>
              </a:rPr>
              <a:t>1. INTRODUCTION</a:t>
            </a:r>
          </a:p>
        </p:txBody>
      </p:sp>
      <p:sp>
        <p:nvSpPr>
          <p:cNvPr id="212" name="Google Shape;212;p13"/>
          <p:cNvSpPr txBox="1">
            <a:spLocks noGrp="1"/>
          </p:cNvSpPr>
          <p:nvPr>
            <p:ph type="body" idx="2"/>
          </p:nvPr>
        </p:nvSpPr>
        <p:spPr>
          <a:xfrm>
            <a:off x="6096067" y="1952248"/>
            <a:ext cx="4800533" cy="4619709"/>
          </a:xfrm>
          <a:prstGeom prst="rect">
            <a:avLst/>
          </a:prstGeom>
        </p:spPr>
        <p:txBody>
          <a:bodyPr spcFirstLastPara="1" vert="horz" wrap="square" lIns="0" tIns="0" rIns="0" bIns="0" rtlCol="0" anchor="t" anchorCtr="0">
            <a:noAutofit/>
          </a:bodyPr>
          <a:lstStyle/>
          <a:p>
            <a:pPr algn="just">
              <a:lnSpc>
                <a:spcPct val="100000"/>
              </a:lnSpc>
              <a:spcBef>
                <a:spcPts val="115"/>
              </a:spcBef>
              <a:spcAft>
                <a:spcPts val="115"/>
              </a:spcAft>
              <a:buFont typeface="Wingdings" panose="05000000000000000000" pitchFamily="2" charset="2"/>
              <a:buChar char="q"/>
            </a:pPr>
            <a:r>
              <a:rPr lang="en-US" sz="2000" dirty="0"/>
              <a:t>The coronavirus (COVID19) pandemic has only strengthened further the need to strike a balance between the four pillars with strong connectivity and coordination between them.</a:t>
            </a:r>
          </a:p>
          <a:p>
            <a:pPr algn="just">
              <a:lnSpc>
                <a:spcPct val="100000"/>
              </a:lnSpc>
              <a:spcBef>
                <a:spcPts val="115"/>
              </a:spcBef>
              <a:spcAft>
                <a:spcPts val="115"/>
              </a:spcAft>
              <a:buFont typeface="Wingdings" panose="05000000000000000000" pitchFamily="2" charset="2"/>
              <a:buChar char="q"/>
            </a:pPr>
            <a:r>
              <a:rPr lang="en-US" sz="2000" dirty="0"/>
              <a:t>The remaining lecture is organized as follows: Sections 2, 3, 4, and 5 emphasize the importance the four critical pillars, while section 6 examine the relationship between GDP/</a:t>
            </a:r>
            <a:r>
              <a:rPr lang="en-US" sz="2000" dirty="0" err="1"/>
              <a:t>Kapita</a:t>
            </a:r>
            <a:r>
              <a:rPr lang="en-US" sz="2000" dirty="0"/>
              <a:t>, and the remaining three critical pillars. Section 7 presents the conclusions.</a:t>
            </a:r>
          </a:p>
        </p:txBody>
      </p:sp>
      <p:sp>
        <p:nvSpPr>
          <p:cNvPr id="213" name="Google Shape;213;p13"/>
          <p:cNvSpPr txBox="1">
            <a:spLocks noGrp="1"/>
          </p:cNvSpPr>
          <p:nvPr>
            <p:ph type="body" idx="1"/>
          </p:nvPr>
        </p:nvSpPr>
        <p:spPr>
          <a:xfrm>
            <a:off x="922004" y="1953189"/>
            <a:ext cx="4800172" cy="4321714"/>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US" sz="2000" dirty="0"/>
              <a:t>While the world has confronted crisis after crisis, four important pillars have emerged as critical to address sustainable development. </a:t>
            </a:r>
          </a:p>
          <a:p>
            <a:pPr algn="just">
              <a:buFont typeface="Wingdings" panose="05000000000000000000" pitchFamily="2" charset="2"/>
              <a:buChar char="q"/>
            </a:pPr>
            <a:r>
              <a:rPr lang="en-US" sz="2000" dirty="0"/>
              <a:t>The achievement of sustainable development (including the 17 SDGs launched by the United Nations) requires the simultaneous pursuit of the following four broad pillars (Figure 1):</a:t>
            </a:r>
          </a:p>
          <a:p>
            <a:pPr marL="990575" lvl="1" indent="-380990">
              <a:buFont typeface="Arial" panose="020B0604020202020204" pitchFamily="34" charset="0"/>
              <a:buChar char="•"/>
            </a:pPr>
            <a:r>
              <a:rPr lang="en-US" sz="2000" dirty="0"/>
              <a:t>Economic development</a:t>
            </a:r>
          </a:p>
          <a:p>
            <a:pPr marL="990575" lvl="1" indent="-380990">
              <a:buFont typeface="Arial" panose="020B0604020202020204" pitchFamily="34" charset="0"/>
              <a:buChar char="•"/>
            </a:pPr>
            <a:r>
              <a:rPr lang="en-US" sz="2000" dirty="0"/>
              <a:t>Health</a:t>
            </a:r>
          </a:p>
          <a:p>
            <a:pPr marL="990575" lvl="1" indent="-380990">
              <a:buFont typeface="Arial" panose="020B0604020202020204" pitchFamily="34" charset="0"/>
              <a:buChar char="•"/>
            </a:pPr>
            <a:r>
              <a:rPr lang="en-US" sz="2000" dirty="0"/>
              <a:t>Ecological and Environmental Balance</a:t>
            </a:r>
          </a:p>
          <a:p>
            <a:pPr marL="990575" lvl="1" indent="-380990">
              <a:buFont typeface="Arial" panose="020B0604020202020204" pitchFamily="34" charset="0"/>
              <a:buChar char="•"/>
            </a:pPr>
            <a:r>
              <a:rPr lang="en-US" sz="2000" dirty="0"/>
              <a:t>Socioeconomic equality</a:t>
            </a:r>
          </a:p>
        </p:txBody>
      </p:sp>
      <p:sp>
        <p:nvSpPr>
          <p:cNvPr id="4" name="Rectangle 3"/>
          <p:cNvSpPr/>
          <p:nvPr/>
        </p:nvSpPr>
        <p:spPr>
          <a:xfrm>
            <a:off x="161714" y="647700"/>
            <a:ext cx="1343665" cy="12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 y="6443"/>
            <a:ext cx="11810523" cy="1371712"/>
            <a:chOff x="-1" y="6443"/>
            <a:chExt cx="11810523" cy="1371712"/>
          </a:xfrm>
        </p:grpSpPr>
        <p:cxnSp>
          <p:nvCxnSpPr>
            <p:cNvPr id="13" name="Straight Connector 12"/>
            <p:cNvCxnSpPr/>
            <p:nvPr/>
          </p:nvCxnSpPr>
          <p:spPr>
            <a:xfrm>
              <a:off x="381611" y="1378155"/>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 y="6443"/>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15" name="Group 14"/>
          <p:cNvGrpSpPr/>
          <p:nvPr/>
        </p:nvGrpSpPr>
        <p:grpSpPr>
          <a:xfrm>
            <a:off x="9938671" y="6150746"/>
            <a:ext cx="2134830" cy="486448"/>
            <a:chOff x="9995728" y="6173417"/>
            <a:chExt cx="2134830" cy="486448"/>
          </a:xfrm>
        </p:grpSpPr>
        <p:sp>
          <p:nvSpPr>
            <p:cNvPr id="16" name="Hexagon 15"/>
            <p:cNvSpPr/>
            <p:nvPr/>
          </p:nvSpPr>
          <p:spPr>
            <a:xfrm>
              <a:off x="11490485" y="6173417"/>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a:t>
              </a:r>
            </a:p>
          </p:txBody>
        </p:sp>
        <p:pic>
          <p:nvPicPr>
            <p:cNvPr id="17" name="Picture 16">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9995728" y="620596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369069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156" y="406811"/>
            <a:ext cx="10353675" cy="461665"/>
          </a:xfrm>
          <a:prstGeom prst="rect">
            <a:avLst/>
          </a:prstGeom>
        </p:spPr>
        <p:txBody>
          <a:bodyPr wrap="square">
            <a:spAutoFit/>
          </a:bodyPr>
          <a:lstStyle/>
          <a:p>
            <a:pPr algn="ctr"/>
            <a:r>
              <a:rPr lang="en-US" sz="2400" b="1" dirty="0">
                <a:solidFill>
                  <a:schemeClr val="tx1">
                    <a:lumMod val="95000"/>
                    <a:lumOff val="5000"/>
                  </a:schemeClr>
                </a:solidFill>
              </a:rPr>
              <a:t>FIGURE 24: INCOME INEQUALITY AND GDP/KAPITA, VIETNAM, 1990-2018</a:t>
            </a:r>
            <a:endParaRPr lang="en-MY" sz="2400" b="1" dirty="0">
              <a:solidFill>
                <a:schemeClr val="tx1">
                  <a:lumMod val="95000"/>
                  <a:lumOff val="5000"/>
                </a:schemeClr>
              </a:solidFill>
            </a:endParaRPr>
          </a:p>
        </p:txBody>
      </p:sp>
      <p:graphicFrame>
        <p:nvGraphicFramePr>
          <p:cNvPr id="3" name="Chart 2"/>
          <p:cNvGraphicFramePr>
            <a:graphicFrameLocks noGrp="1"/>
          </p:cNvGraphicFramePr>
          <p:nvPr>
            <p:extLst>
              <p:ext uri="{D42A27DB-BD31-4B8C-83A1-F6EECF244321}">
                <p14:modId xmlns:p14="http://schemas.microsoft.com/office/powerpoint/2010/main" val="2273143668"/>
              </p:ext>
            </p:extLst>
          </p:nvPr>
        </p:nvGraphicFramePr>
        <p:xfrm>
          <a:off x="180974" y="1207085"/>
          <a:ext cx="11782426" cy="5121347"/>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9959813" y="6198055"/>
            <a:ext cx="2003587" cy="486448"/>
            <a:chOff x="10188413" y="6114400"/>
            <a:chExt cx="2003587" cy="486448"/>
          </a:xfrm>
        </p:grpSpPr>
        <p:sp>
          <p:nvSpPr>
            <p:cNvPr id="5" name="Hexagon 4"/>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36</a:t>
              </a:r>
            </a:p>
          </p:txBody>
        </p:sp>
        <p:pic>
          <p:nvPicPr>
            <p:cNvPr id="6" name="Picture 5">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grpSp>
        <p:nvGrpSpPr>
          <p:cNvPr id="7" name="Group 6"/>
          <p:cNvGrpSpPr/>
          <p:nvPr/>
        </p:nvGrpSpPr>
        <p:grpSpPr>
          <a:xfrm>
            <a:off x="0" y="-18679"/>
            <a:ext cx="11766450" cy="948646"/>
            <a:chOff x="-279087" y="-348940"/>
            <a:chExt cx="11766450" cy="948646"/>
          </a:xfrm>
        </p:grpSpPr>
        <p:cxnSp>
          <p:nvCxnSpPr>
            <p:cNvPr id="8" name="Straight Connector 7"/>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1855859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1780080"/>
              </p:ext>
            </p:extLst>
          </p:nvPr>
        </p:nvGraphicFramePr>
        <p:xfrm>
          <a:off x="342900" y="1433513"/>
          <a:ext cx="11258550" cy="3814763"/>
        </p:xfrm>
        <a:graphic>
          <a:graphicData uri="http://schemas.openxmlformats.org/drawingml/2006/table">
            <a:tbl>
              <a:tblPr>
                <a:tableStyleId>{5C22544A-7EE6-4342-B048-85BDC9FD1C3A}</a:tableStyleId>
              </a:tblPr>
              <a:tblGrid>
                <a:gridCol w="2590800">
                  <a:extLst>
                    <a:ext uri="{9D8B030D-6E8A-4147-A177-3AD203B41FA5}">
                      <a16:colId xmlns:a16="http://schemas.microsoft.com/office/drawing/2014/main" val="1752420077"/>
                    </a:ext>
                  </a:extLst>
                </a:gridCol>
                <a:gridCol w="2133600">
                  <a:extLst>
                    <a:ext uri="{9D8B030D-6E8A-4147-A177-3AD203B41FA5}">
                      <a16:colId xmlns:a16="http://schemas.microsoft.com/office/drawing/2014/main" val="3926782133"/>
                    </a:ext>
                  </a:extLst>
                </a:gridCol>
                <a:gridCol w="2247900">
                  <a:extLst>
                    <a:ext uri="{9D8B030D-6E8A-4147-A177-3AD203B41FA5}">
                      <a16:colId xmlns:a16="http://schemas.microsoft.com/office/drawing/2014/main" val="201125660"/>
                    </a:ext>
                  </a:extLst>
                </a:gridCol>
                <a:gridCol w="2095500">
                  <a:extLst>
                    <a:ext uri="{9D8B030D-6E8A-4147-A177-3AD203B41FA5}">
                      <a16:colId xmlns:a16="http://schemas.microsoft.com/office/drawing/2014/main" val="379039951"/>
                    </a:ext>
                  </a:extLst>
                </a:gridCol>
                <a:gridCol w="2190750">
                  <a:extLst>
                    <a:ext uri="{9D8B030D-6E8A-4147-A177-3AD203B41FA5}">
                      <a16:colId xmlns:a16="http://schemas.microsoft.com/office/drawing/2014/main" val="3077427014"/>
                    </a:ext>
                  </a:extLst>
                </a:gridCol>
              </a:tblGrid>
              <a:tr h="946373">
                <a:tc>
                  <a:txBody>
                    <a:bodyPr/>
                    <a:lstStyle/>
                    <a:p>
                      <a:pPr algn="ctr" fontAlgn="b"/>
                      <a:endParaRPr lang="en-MY" sz="2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CBC6"/>
                    </a:solidFill>
                  </a:tcPr>
                </a:tc>
                <a:tc>
                  <a:txBody>
                    <a:bodyPr/>
                    <a:lstStyle/>
                    <a:p>
                      <a:pPr algn="ctr" fontAlgn="b"/>
                      <a:r>
                        <a:rPr lang="en-MY" sz="2400" u="none" strike="noStrike" dirty="0">
                          <a:effectLst/>
                          <a:latin typeface="+mn-lt"/>
                        </a:rPr>
                        <a:t>GDP/</a:t>
                      </a:r>
                      <a:r>
                        <a:rPr lang="en-MY" sz="2400" u="none" strike="noStrike" dirty="0" err="1">
                          <a:effectLst/>
                          <a:latin typeface="+mn-lt"/>
                        </a:rPr>
                        <a:t>Kapita</a:t>
                      </a:r>
                      <a:r>
                        <a:rPr lang="en-MY" sz="2400" u="none" strike="noStrike" dirty="0">
                          <a:effectLst/>
                          <a:latin typeface="+mn-lt"/>
                        </a:rPr>
                        <a:t>*</a:t>
                      </a:r>
                      <a:endParaRPr lang="en-MY" sz="2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CBC6"/>
                    </a:solidFill>
                  </a:tcPr>
                </a:tc>
                <a:tc>
                  <a:txBody>
                    <a:bodyPr/>
                    <a:lstStyle/>
                    <a:p>
                      <a:pPr algn="ctr" fontAlgn="b"/>
                      <a:r>
                        <a:rPr lang="en-MY" sz="2400" u="none" strike="noStrike" dirty="0">
                          <a:effectLst/>
                          <a:latin typeface="+mn-lt"/>
                        </a:rPr>
                        <a:t>Infections</a:t>
                      </a:r>
                      <a:endParaRPr lang="en-MY" sz="2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CBC6"/>
                    </a:solidFill>
                  </a:tcPr>
                </a:tc>
                <a:tc>
                  <a:txBody>
                    <a:bodyPr/>
                    <a:lstStyle/>
                    <a:p>
                      <a:pPr algn="ctr" fontAlgn="b"/>
                      <a:r>
                        <a:rPr lang="en-MY" sz="2400" u="none" strike="noStrike" dirty="0">
                          <a:effectLst/>
                          <a:latin typeface="+mn-lt"/>
                        </a:rPr>
                        <a:t>Deaths</a:t>
                      </a:r>
                      <a:endParaRPr lang="en-MY" sz="2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CBC6"/>
                    </a:solidFill>
                  </a:tcPr>
                </a:tc>
                <a:tc>
                  <a:txBody>
                    <a:bodyPr/>
                    <a:lstStyle/>
                    <a:p>
                      <a:pPr algn="ctr" fontAlgn="b"/>
                      <a:r>
                        <a:rPr lang="en-MY" sz="2400" u="none" strike="noStrike" dirty="0">
                          <a:effectLst/>
                          <a:latin typeface="+mn-lt"/>
                        </a:rPr>
                        <a:t>Deaths/1000 People</a:t>
                      </a:r>
                      <a:endParaRPr lang="en-MY" sz="2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CBC6"/>
                    </a:solidFill>
                  </a:tcPr>
                </a:tc>
                <a:extLst>
                  <a:ext uri="{0D108BD9-81ED-4DB2-BD59-A6C34878D82A}">
                    <a16:rowId xmlns:a16="http://schemas.microsoft.com/office/drawing/2014/main" val="1462793816"/>
                  </a:ext>
                </a:extLst>
              </a:tr>
              <a:tr h="478065">
                <a:tc>
                  <a:txBody>
                    <a:bodyPr/>
                    <a:lstStyle/>
                    <a:p>
                      <a:pPr algn="ctr" fontAlgn="b"/>
                      <a:r>
                        <a:rPr lang="en-MY" sz="2400" u="none" strike="noStrike" dirty="0">
                          <a:effectLst/>
                          <a:latin typeface="+mn-lt"/>
                        </a:rPr>
                        <a:t>United States</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54656</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1988700</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112101</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339</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400941"/>
                  </a:ext>
                </a:extLst>
              </a:tr>
              <a:tr h="478065">
                <a:tc>
                  <a:txBody>
                    <a:bodyPr/>
                    <a:lstStyle/>
                    <a:p>
                      <a:pPr algn="ctr" fontAlgn="b"/>
                      <a:r>
                        <a:rPr lang="en-MY" sz="2400" u="none" strike="noStrike" dirty="0">
                          <a:effectLst/>
                          <a:latin typeface="+mn-lt"/>
                        </a:rPr>
                        <a:t>China</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7753</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83036</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4634</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3</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357191"/>
                  </a:ext>
                </a:extLst>
              </a:tr>
              <a:tr h="478065">
                <a:tc>
                  <a:txBody>
                    <a:bodyPr/>
                    <a:lstStyle/>
                    <a:p>
                      <a:pPr algn="ctr" fontAlgn="b"/>
                      <a:r>
                        <a:rPr lang="en-MY" sz="2400" u="none" strike="noStrike" dirty="0">
                          <a:effectLst/>
                          <a:latin typeface="+mn-lt"/>
                        </a:rPr>
                        <a:t>Indonesia</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4285</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31186</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1851</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7</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462604"/>
                  </a:ext>
                </a:extLst>
              </a:tr>
              <a:tr h="478065">
                <a:tc>
                  <a:txBody>
                    <a:bodyPr/>
                    <a:lstStyle/>
                    <a:p>
                      <a:pPr algn="ctr" fontAlgn="b"/>
                      <a:r>
                        <a:rPr lang="en-MY" sz="2400" u="none" strike="noStrike" dirty="0">
                          <a:effectLst/>
                          <a:latin typeface="+mn-lt"/>
                        </a:rPr>
                        <a:t>Korea Rep.</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26777</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11776</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273</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5</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08065"/>
                  </a:ext>
                </a:extLst>
              </a:tr>
              <a:tr h="478065">
                <a:tc>
                  <a:txBody>
                    <a:bodyPr/>
                    <a:lstStyle/>
                    <a:p>
                      <a:pPr algn="ctr" fontAlgn="b"/>
                      <a:r>
                        <a:rPr lang="en-MY" sz="2400" u="none" strike="noStrike" dirty="0">
                          <a:effectLst/>
                          <a:latin typeface="+mn-lt"/>
                        </a:rPr>
                        <a:t>Malaysia</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12120</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8322</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117</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4</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108018"/>
                  </a:ext>
                </a:extLst>
              </a:tr>
              <a:tr h="478065">
                <a:tc>
                  <a:txBody>
                    <a:bodyPr/>
                    <a:lstStyle/>
                    <a:p>
                      <a:pPr algn="ctr" fontAlgn="b"/>
                      <a:r>
                        <a:rPr lang="en-MY" sz="2400" u="none" strike="noStrike" dirty="0">
                          <a:effectLst/>
                          <a:latin typeface="+mn-lt"/>
                        </a:rPr>
                        <a:t>Vietnam</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1964</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a:effectLst/>
                          <a:latin typeface="+mn-lt"/>
                        </a:rPr>
                        <a:t>329</a:t>
                      </a:r>
                      <a:endParaRPr lang="en-MY" sz="2400" b="1"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0</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MY" sz="2400" u="none" strike="noStrike" dirty="0">
                          <a:effectLst/>
                          <a:latin typeface="+mn-lt"/>
                        </a:rPr>
                        <a:t>0</a:t>
                      </a:r>
                      <a:endParaRPr lang="en-MY" sz="2400" b="1"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086715"/>
                  </a:ext>
                </a:extLst>
              </a:tr>
            </a:tbl>
          </a:graphicData>
        </a:graphic>
      </p:graphicFrame>
      <p:sp>
        <p:nvSpPr>
          <p:cNvPr id="3" name="Rectangle 2"/>
          <p:cNvSpPr/>
          <p:nvPr/>
        </p:nvSpPr>
        <p:spPr>
          <a:xfrm>
            <a:off x="795337" y="378096"/>
            <a:ext cx="10353675" cy="461665"/>
          </a:xfrm>
          <a:prstGeom prst="rect">
            <a:avLst/>
          </a:prstGeom>
        </p:spPr>
        <p:txBody>
          <a:bodyPr wrap="square">
            <a:spAutoFit/>
          </a:bodyPr>
          <a:lstStyle/>
          <a:p>
            <a:pPr algn="ctr"/>
            <a:r>
              <a:rPr lang="en-US" sz="2400" b="1" dirty="0">
                <a:solidFill>
                  <a:schemeClr val="tx1">
                    <a:lumMod val="95000"/>
                    <a:lumOff val="5000"/>
                  </a:schemeClr>
                </a:solidFill>
              </a:rPr>
              <a:t>TABLE 1: COVID19 INFECTIONS AND DEATHS, SELECTED ECONOMIES, 2020</a:t>
            </a:r>
            <a:endParaRPr lang="en-MY" sz="2400" b="1" dirty="0">
              <a:solidFill>
                <a:schemeClr val="tx1">
                  <a:lumMod val="95000"/>
                  <a:lumOff val="5000"/>
                </a:schemeClr>
              </a:solidFill>
            </a:endParaRPr>
          </a:p>
        </p:txBody>
      </p:sp>
      <p:sp>
        <p:nvSpPr>
          <p:cNvPr id="4" name="Rectangle 3"/>
          <p:cNvSpPr/>
          <p:nvPr/>
        </p:nvSpPr>
        <p:spPr>
          <a:xfrm>
            <a:off x="666750" y="5352664"/>
            <a:ext cx="8743950" cy="67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lumMod val="85000"/>
                    <a:lumOff val="15000"/>
                  </a:schemeClr>
                </a:solidFill>
              </a:rPr>
              <a:t>Note: * - 2018 Figures in 2010 USD prices; Other figures are for 6 June 2020</a:t>
            </a:r>
          </a:p>
        </p:txBody>
      </p:sp>
      <p:grpSp>
        <p:nvGrpSpPr>
          <p:cNvPr id="5" name="Group 4"/>
          <p:cNvGrpSpPr/>
          <p:nvPr/>
        </p:nvGrpSpPr>
        <p:grpSpPr>
          <a:xfrm>
            <a:off x="0" y="-18679"/>
            <a:ext cx="11766450" cy="948646"/>
            <a:chOff x="-279087" y="-348940"/>
            <a:chExt cx="11766450" cy="948646"/>
          </a:xfrm>
        </p:grpSpPr>
        <p:cxnSp>
          <p:nvCxnSpPr>
            <p:cNvPr id="6" name="Straight Connector 5"/>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8" name="Group 7"/>
          <p:cNvGrpSpPr/>
          <p:nvPr/>
        </p:nvGrpSpPr>
        <p:grpSpPr>
          <a:xfrm>
            <a:off x="9959813" y="6198055"/>
            <a:ext cx="2003587" cy="486448"/>
            <a:chOff x="10188413" y="6114400"/>
            <a:chExt cx="2003587" cy="486448"/>
          </a:xfrm>
        </p:grpSpPr>
        <p:sp>
          <p:nvSpPr>
            <p:cNvPr id="9" name="Hexagon 8"/>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37</a:t>
              </a:r>
            </a:p>
          </p:txBody>
        </p:sp>
        <p:pic>
          <p:nvPicPr>
            <p:cNvPr id="10" name="Picture 9">
              <a:extLst>
                <a:ext uri="{FF2B5EF4-FFF2-40B4-BE49-F238E27FC236}">
                  <a16:creationId xmlns:a16="http://schemas.microsoft.com/office/drawing/2014/main" id="{7DE91F4D-D527-443A-A40C-8EF5BCE9C653}"/>
                </a:ext>
              </a:extLst>
            </p:cNvPr>
            <p:cNvPicPr>
              <a:picLocks noChangeAspect="1"/>
            </p:cNvPicPr>
            <p:nvPr/>
          </p:nvPicPr>
          <p:blipFill rotWithShape="1">
            <a:blip r:embed="rId2"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1146209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2018211" y="441860"/>
            <a:ext cx="10581533" cy="468400"/>
          </a:xfrm>
          <a:prstGeom prst="rect">
            <a:avLst/>
          </a:prstGeom>
        </p:spPr>
        <p:txBody>
          <a:bodyPr spcFirstLastPara="1" vert="horz" wrap="square" lIns="0" tIns="0" rIns="0" bIns="0" rtlCol="0" anchor="ctr" anchorCtr="0">
            <a:noAutofit/>
          </a:bodyPr>
          <a:lstStyle/>
          <a:p>
            <a:pPr lvl="0">
              <a:lnSpc>
                <a:spcPct val="70000"/>
              </a:lnSpc>
            </a:pPr>
            <a:r>
              <a:rPr lang="en-US" sz="4000" dirty="0">
                <a:effectLst>
                  <a:outerShdw blurRad="38100" dist="38100" dir="2700000" algn="tl">
                    <a:srgbClr val="000000">
                      <a:alpha val="43137"/>
                    </a:srgbClr>
                  </a:outerShdw>
                </a:effectLst>
              </a:rPr>
              <a:t>7. CONCLUSION</a:t>
            </a: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US" sz="1600" dirty="0"/>
              <a:t>38</a:t>
            </a:r>
            <a:endParaRPr dirty="0"/>
          </a:p>
        </p:txBody>
      </p:sp>
      <p:sp>
        <p:nvSpPr>
          <p:cNvPr id="7" name="Google Shape;212;p13">
            <a:extLst>
              <a:ext uri="{FF2B5EF4-FFF2-40B4-BE49-F238E27FC236}">
                <a16:creationId xmlns:a16="http://schemas.microsoft.com/office/drawing/2014/main" id="{955F0417-0A76-4CE1-AAE8-CD5FC1A471D6}"/>
              </a:ext>
            </a:extLst>
          </p:cNvPr>
          <p:cNvSpPr txBox="1">
            <a:spLocks/>
          </p:cNvSpPr>
          <p:nvPr/>
        </p:nvSpPr>
        <p:spPr>
          <a:xfrm>
            <a:off x="6159836" y="1020389"/>
            <a:ext cx="5360397" cy="4604414"/>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algn="just">
              <a:buClrTx/>
              <a:buFont typeface="Wingdings" panose="05000000000000000000" pitchFamily="2" charset="2"/>
              <a:buChar char="q"/>
            </a:pPr>
            <a:r>
              <a:rPr lang="en-MY" sz="2200" dirty="0">
                <a:latin typeface="+mn-lt"/>
              </a:rPr>
              <a:t>Hospital beds intensity has improved in most of the countries with Korea and China showing the biggest improvements. However, it has worsened in the United States, which seems to tie with worsening inequality in the country.</a:t>
            </a:r>
          </a:p>
          <a:p>
            <a:pPr algn="just">
              <a:buClrTx/>
              <a:buFont typeface="Wingdings" panose="05000000000000000000" pitchFamily="2" charset="2"/>
              <a:buChar char="q"/>
            </a:pPr>
            <a:endParaRPr lang="en-MY" sz="2200" dirty="0">
              <a:latin typeface="+mn-lt"/>
            </a:endParaRPr>
          </a:p>
          <a:p>
            <a:pPr algn="just">
              <a:buClrTx/>
              <a:buFont typeface="Wingdings" panose="05000000000000000000" pitchFamily="2" charset="2"/>
              <a:buChar char="q"/>
            </a:pPr>
            <a:r>
              <a:rPr lang="en-MY" sz="2200" dirty="0">
                <a:latin typeface="+mn-lt"/>
              </a:rPr>
              <a:t>The evidence also demonstrates that the relationship between material development and the remaining critical pillars evolve over time. However, while China, Indonesia, Korea and Malaysia have enjoyed a improved income distribution, the situation in the United States shows and trend worsening. Vietnam showed no relationship.</a:t>
            </a:r>
          </a:p>
        </p:txBody>
      </p:sp>
      <p:pic>
        <p:nvPicPr>
          <p:cNvPr id="9" name="Picture 8">
            <a:extLst>
              <a:ext uri="{FF2B5EF4-FFF2-40B4-BE49-F238E27FC236}">
                <a16:creationId xmlns:a16="http://schemas.microsoft.com/office/drawing/2014/main" id="{696F9780-4A35-4C28-8D8A-331CF34B2ECC}"/>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
        <p:nvSpPr>
          <p:cNvPr id="2" name="Rectangle 1"/>
          <p:cNvSpPr/>
          <p:nvPr/>
        </p:nvSpPr>
        <p:spPr>
          <a:xfrm>
            <a:off x="323850" y="610520"/>
            <a:ext cx="1286617" cy="1114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13;p13">
            <a:extLst>
              <a:ext uri="{FF2B5EF4-FFF2-40B4-BE49-F238E27FC236}">
                <a16:creationId xmlns:a16="http://schemas.microsoft.com/office/drawing/2014/main" id="{506FF14A-7864-4A2D-B2E1-B60988A66A79}"/>
              </a:ext>
            </a:extLst>
          </p:cNvPr>
          <p:cNvSpPr txBox="1">
            <a:spLocks noGrp="1"/>
          </p:cNvSpPr>
          <p:nvPr>
            <p:ph type="body" idx="1"/>
          </p:nvPr>
        </p:nvSpPr>
        <p:spPr>
          <a:xfrm>
            <a:off x="337539" y="1171475"/>
            <a:ext cx="5419509" cy="4745684"/>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MY" sz="2200" dirty="0"/>
              <a:t>This lecture attempted to emphasize the critical relationship between four pillars, namely, material growth, ecological and environmental balancing, health and socioeconomic equality, though for brevity it limited the discussion to particular proxies.</a:t>
            </a:r>
          </a:p>
          <a:p>
            <a:pPr algn="just"/>
            <a:endParaRPr lang="en-MY" sz="2200" dirty="0"/>
          </a:p>
          <a:p>
            <a:pPr algn="just">
              <a:buFont typeface="Wingdings" panose="05000000000000000000" pitchFamily="2" charset="2"/>
              <a:buChar char="q"/>
            </a:pPr>
            <a:r>
              <a:rPr lang="en-MY" sz="2200" dirty="0"/>
              <a:t>The rise in renewable energy as a share of energy consumption shows improvements in the United States, Korea, China and Malaysia. However, Vietnam shows a skewed rise in the use of non-renewable energy, while Indonesia has yet to enjoy a rise in renewable energy in energy consumption.</a:t>
            </a:r>
          </a:p>
        </p:txBody>
      </p:sp>
      <p:grpSp>
        <p:nvGrpSpPr>
          <p:cNvPr id="10" name="Group 9"/>
          <p:cNvGrpSpPr/>
          <p:nvPr/>
        </p:nvGrpSpPr>
        <p:grpSpPr>
          <a:xfrm>
            <a:off x="0" y="14472"/>
            <a:ext cx="11766450" cy="948646"/>
            <a:chOff x="-279087" y="-348940"/>
            <a:chExt cx="11766450" cy="948646"/>
          </a:xfrm>
        </p:grpSpPr>
        <p:cxnSp>
          <p:nvCxnSpPr>
            <p:cNvPr id="11" name="Straight Connector 10"/>
            <p:cNvCxnSpPr/>
            <p:nvPr/>
          </p:nvCxnSpPr>
          <p:spPr>
            <a:xfrm>
              <a:off x="58452" y="59970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9087" y="-348940"/>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Tree>
    <p:extLst>
      <p:ext uri="{BB962C8B-B14F-4D97-AF65-F5344CB8AC3E}">
        <p14:creationId xmlns:p14="http://schemas.microsoft.com/office/powerpoint/2010/main" val="137143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3D11A-C823-4911-BA00-84DEBF4BBB5B}"/>
              </a:ext>
            </a:extLst>
          </p:cNvPr>
          <p:cNvPicPr>
            <a:picLocks noChangeAspect="1"/>
          </p:cNvPicPr>
          <p:nvPr/>
        </p:nvPicPr>
        <p:blipFill>
          <a:blip r:embed="rId2" cstate="print"/>
          <a:stretch>
            <a:fillRect/>
          </a:stretch>
        </p:blipFill>
        <p:spPr>
          <a:xfrm>
            <a:off x="10306" y="0"/>
            <a:ext cx="12181690" cy="6868462"/>
          </a:xfrm>
          <a:prstGeom prst="rect">
            <a:avLst/>
          </a:prstGeom>
        </p:spPr>
      </p:pic>
      <p:sp>
        <p:nvSpPr>
          <p:cNvPr id="6" name="Rectangle 5"/>
          <p:cNvSpPr/>
          <p:nvPr/>
        </p:nvSpPr>
        <p:spPr>
          <a:xfrm>
            <a:off x="0" y="0"/>
            <a:ext cx="12240943" cy="6858000"/>
          </a:xfrm>
          <a:prstGeom prst="rect">
            <a:avLst/>
          </a:prstGeom>
          <a:solidFill>
            <a:srgbClr val="30477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sp>
        <p:nvSpPr>
          <p:cNvPr id="30" name="Freeform 29"/>
          <p:cNvSpPr/>
          <p:nvPr/>
        </p:nvSpPr>
        <p:spPr>
          <a:xfrm rot="2457801">
            <a:off x="8977217" y="872050"/>
            <a:ext cx="4113483" cy="8545372"/>
          </a:xfrm>
          <a:custGeom>
            <a:avLst/>
            <a:gdLst>
              <a:gd name="connsiteX0" fmla="*/ 0 w 3854615"/>
              <a:gd name="connsiteY0" fmla="*/ 0 h 7719858"/>
              <a:gd name="connsiteX1" fmla="*/ 3854615 w 3854615"/>
              <a:gd name="connsiteY1" fmla="*/ 4315407 h 7719858"/>
              <a:gd name="connsiteX2" fmla="*/ 0 w 3854615"/>
              <a:gd name="connsiteY2" fmla="*/ 7719858 h 7719858"/>
            </a:gdLst>
            <a:ahLst/>
            <a:cxnLst>
              <a:cxn ang="0">
                <a:pos x="connsiteX0" y="connsiteY0"/>
              </a:cxn>
              <a:cxn ang="0">
                <a:pos x="connsiteX1" y="connsiteY1"/>
              </a:cxn>
              <a:cxn ang="0">
                <a:pos x="connsiteX2" y="connsiteY2"/>
              </a:cxn>
            </a:cxnLst>
            <a:rect l="l" t="t" r="r" b="b"/>
            <a:pathLst>
              <a:path w="3854615" h="7719858">
                <a:moveTo>
                  <a:pt x="0" y="0"/>
                </a:moveTo>
                <a:lnTo>
                  <a:pt x="3854615" y="4315407"/>
                </a:lnTo>
                <a:lnTo>
                  <a:pt x="0" y="7719858"/>
                </a:lnTo>
                <a:close/>
              </a:path>
            </a:pathLst>
          </a:custGeom>
          <a:solidFill>
            <a:srgbClr val="B0CBC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sp>
        <p:nvSpPr>
          <p:cNvPr id="9" name="TextBox 8"/>
          <p:cNvSpPr txBox="1"/>
          <p:nvPr/>
        </p:nvSpPr>
        <p:spPr>
          <a:xfrm>
            <a:off x="-46578" y="738442"/>
            <a:ext cx="12334094" cy="756144"/>
          </a:xfrm>
          <a:prstGeom prst="rect">
            <a:avLst/>
          </a:prstGeom>
          <a:solidFill>
            <a:srgbClr val="B0CBC6"/>
          </a:solidFill>
          <a:ln>
            <a:noFill/>
          </a:ln>
          <a:effectLst>
            <a:outerShdw blurRad="101600" dist="38100" dir="8100000" algn="tr" rotWithShape="0">
              <a:prstClr val="black">
                <a:alpha val="36000"/>
              </a:prstClr>
            </a:outerShdw>
          </a:effectLst>
        </p:spPr>
        <p:txBody>
          <a:bodyPr wrap="square" rtlCol="0">
            <a:noAutofit/>
          </a:bodyPr>
          <a:lstStyle/>
          <a:p>
            <a:endParaRPr lang="en-US" sz="2561" b="1" dirty="0"/>
          </a:p>
        </p:txBody>
      </p:sp>
      <p:sp>
        <p:nvSpPr>
          <p:cNvPr id="31" name="Rectangle 30"/>
          <p:cNvSpPr/>
          <p:nvPr/>
        </p:nvSpPr>
        <p:spPr>
          <a:xfrm>
            <a:off x="-27794" y="-17702"/>
            <a:ext cx="12277210" cy="756144"/>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dirty="0"/>
          </a:p>
        </p:txBody>
      </p:sp>
      <p:sp>
        <p:nvSpPr>
          <p:cNvPr id="11" name="Freeform 15">
            <a:extLst>
              <a:ext uri="{FF2B5EF4-FFF2-40B4-BE49-F238E27FC236}">
                <a16:creationId xmlns:a16="http://schemas.microsoft.com/office/drawing/2014/main" id="{121F6F04-9BBF-424E-9DC6-C959C7CF2436}"/>
              </a:ext>
            </a:extLst>
          </p:cNvPr>
          <p:cNvSpPr/>
          <p:nvPr/>
        </p:nvSpPr>
        <p:spPr>
          <a:xfrm>
            <a:off x="196790" y="8491203"/>
            <a:ext cx="7992537" cy="1228314"/>
          </a:xfrm>
          <a:custGeom>
            <a:avLst/>
            <a:gdLst/>
            <a:ahLst/>
            <a:cxnLst>
              <a:cxn ang="3">
                <a:pos x="hc" y="t"/>
              </a:cxn>
              <a:cxn ang="cd2">
                <a:pos x="l" y="vc"/>
              </a:cxn>
              <a:cxn ang="cd4">
                <a:pos x="hc" y="b"/>
              </a:cxn>
              <a:cxn ang="0">
                <a:pos x="r" y="vc"/>
              </a:cxn>
            </a:cxnLst>
            <a:rect l="l" t="t" r="r" b="b"/>
            <a:pathLst>
              <a:path w="6015" h="1587">
                <a:moveTo>
                  <a:pt x="0" y="0"/>
                </a:moveTo>
                <a:lnTo>
                  <a:pt x="5653" y="0"/>
                </a:lnTo>
                <a:lnTo>
                  <a:pt x="6015" y="557"/>
                </a:lnTo>
                <a:lnTo>
                  <a:pt x="6015" y="1587"/>
                </a:lnTo>
                <a:lnTo>
                  <a:pt x="0" y="1587"/>
                </a:lnTo>
                <a:lnTo>
                  <a:pt x="0" y="0"/>
                </a:lnTo>
                <a:close/>
              </a:path>
            </a:pathLst>
          </a:custGeom>
          <a:solidFill>
            <a:srgbClr val="EAEAEA"/>
          </a:solidFill>
          <a:ln>
            <a:noFill/>
          </a:ln>
          <a:effectLst>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sz="900" dirty="0"/>
          </a:p>
        </p:txBody>
      </p:sp>
      <p:sp>
        <p:nvSpPr>
          <p:cNvPr id="15" name="Rectangle 14">
            <a:extLst>
              <a:ext uri="{FF2B5EF4-FFF2-40B4-BE49-F238E27FC236}">
                <a16:creationId xmlns:a16="http://schemas.microsoft.com/office/drawing/2014/main" id="{C1DA70AE-6700-4BCA-A42A-80E88A443EF4}"/>
              </a:ext>
            </a:extLst>
          </p:cNvPr>
          <p:cNvSpPr/>
          <p:nvPr/>
        </p:nvSpPr>
        <p:spPr>
          <a:xfrm>
            <a:off x="1787954" y="1481157"/>
            <a:ext cx="8665029" cy="1938992"/>
          </a:xfrm>
          <a:prstGeom prst="rect">
            <a:avLst/>
          </a:prstGeom>
          <a:noFill/>
          <a:effectLst/>
        </p:spPr>
        <p:txBody>
          <a:bodyPr wrap="square" lIns="91440" tIns="45720" rIns="91440" bIns="45720">
            <a:spAutoFit/>
          </a:bodyPr>
          <a:lstStyle/>
          <a:p>
            <a:pPr algn="ctr"/>
            <a:r>
              <a:rPr lang="en-US" sz="6000" b="1" cap="all" dirty="0">
                <a:ln w="9000" cmpd="sng">
                  <a:solidFill>
                    <a:schemeClr val="bg1"/>
                  </a:solidFill>
                  <a:prstDash val="solid"/>
                </a:ln>
                <a:solidFill>
                  <a:schemeClr val="bg1"/>
                </a:solidFill>
                <a:effectLst/>
                <a:ea typeface="Arial Unicode MS" pitchFamily="34" charset="-128"/>
                <a:cs typeface="Aharoni" pitchFamily="2" charset="-79"/>
              </a:rPr>
              <a:t>Question &amp; Answer </a:t>
            </a:r>
          </a:p>
          <a:p>
            <a:pPr algn="ctr"/>
            <a:r>
              <a:rPr lang="en-US" sz="6000" b="1" cap="all" dirty="0">
                <a:ln w="9000" cmpd="sng">
                  <a:solidFill>
                    <a:schemeClr val="bg1"/>
                  </a:solidFill>
                  <a:prstDash val="solid"/>
                </a:ln>
                <a:solidFill>
                  <a:schemeClr val="bg1"/>
                </a:solidFill>
                <a:effectLst/>
                <a:ea typeface="Arial Unicode MS" pitchFamily="34" charset="-128"/>
                <a:cs typeface="Aharoni" pitchFamily="2" charset="-79"/>
              </a:rPr>
              <a:t>session</a:t>
            </a:r>
          </a:p>
        </p:txBody>
      </p:sp>
      <p:pic>
        <p:nvPicPr>
          <p:cNvPr id="16" name="Picture 2" descr="C:\Users\User\Downloads\imageonline-co-whitebackgroundremoved.png">
            <a:extLst>
              <a:ext uri="{FF2B5EF4-FFF2-40B4-BE49-F238E27FC236}">
                <a16:creationId xmlns:a16="http://schemas.microsoft.com/office/drawing/2014/main" id="{58898717-8C07-4A5F-A77C-D7C7B367D4B3}"/>
              </a:ext>
            </a:extLst>
          </p:cNvPr>
          <p:cNvPicPr>
            <a:picLocks noChangeAspect="1" noChangeArrowheads="1"/>
          </p:cNvPicPr>
          <p:nvPr/>
        </p:nvPicPr>
        <p:blipFill>
          <a:blip r:embed="rId3" cstate="print"/>
          <a:srcRect b="16343"/>
          <a:stretch>
            <a:fillRect/>
          </a:stretch>
        </p:blipFill>
        <p:spPr bwMode="auto">
          <a:xfrm>
            <a:off x="4605541" y="3429000"/>
            <a:ext cx="3029857" cy="2278024"/>
          </a:xfrm>
          <a:prstGeom prst="rect">
            <a:avLst/>
          </a:prstGeom>
          <a:noFill/>
        </p:spPr>
      </p:pic>
      <p:pic>
        <p:nvPicPr>
          <p:cNvPr id="10" name="Picture 9"/>
          <p:cNvPicPr>
            <a:picLocks noChangeAspect="1"/>
          </p:cNvPicPr>
          <p:nvPr/>
        </p:nvPicPr>
        <p:blipFill>
          <a:blip r:embed="rId4" cstate="print">
            <a:clrChange>
              <a:clrFrom>
                <a:srgbClr val="FFFFFF"/>
              </a:clrFrom>
              <a:clrTo>
                <a:srgbClr val="FFFFFF">
                  <a:alpha val="0"/>
                </a:srgbClr>
              </a:clrTo>
            </a:clrChange>
          </a:blip>
          <a:stretch>
            <a:fillRect/>
          </a:stretch>
        </p:blipFill>
        <p:spPr>
          <a:xfrm>
            <a:off x="4769270" y="78937"/>
            <a:ext cx="1501639" cy="48709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70909" y="110289"/>
            <a:ext cx="903406" cy="499009"/>
          </a:xfrm>
          <a:prstGeom prst="rect">
            <a:avLst/>
          </a:prstGeom>
        </p:spPr>
      </p:pic>
    </p:spTree>
    <p:extLst>
      <p:ext uri="{BB962C8B-B14F-4D97-AF65-F5344CB8AC3E}">
        <p14:creationId xmlns:p14="http://schemas.microsoft.com/office/powerpoint/2010/main" val="62134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afterEffect">
                                  <p:stCondLst>
                                    <p:cond delay="0"/>
                                  </p:stCondLst>
                                  <p:endCondLst>
                                    <p:cond evt="onNext" delay="0">
                                      <p:tgtEl>
                                        <p:sldTgt/>
                                      </p:tgtEl>
                                    </p:cond>
                                  </p:endCondLst>
                                  <p:childTnLst>
                                    <p:animRot by="120000">
                                      <p:cBhvr>
                                        <p:cTn id="6" dur="500" fill="hold">
                                          <p:stCondLst>
                                            <p:cond delay="0"/>
                                          </p:stCondLst>
                                        </p:cTn>
                                        <p:tgtEl>
                                          <p:spTgt spid="16"/>
                                        </p:tgtEl>
                                        <p:attrNameLst>
                                          <p:attrName>r</p:attrName>
                                        </p:attrNameLst>
                                      </p:cBhvr>
                                    </p:animRot>
                                    <p:animRot by="-240000">
                                      <p:cBhvr>
                                        <p:cTn id="7" dur="1000" fill="hold">
                                          <p:stCondLst>
                                            <p:cond delay="1000"/>
                                          </p:stCondLst>
                                        </p:cTn>
                                        <p:tgtEl>
                                          <p:spTgt spid="16"/>
                                        </p:tgtEl>
                                        <p:attrNameLst>
                                          <p:attrName>r</p:attrName>
                                        </p:attrNameLst>
                                      </p:cBhvr>
                                    </p:animRot>
                                    <p:animRot by="240000">
                                      <p:cBhvr>
                                        <p:cTn id="8" dur="1000" fill="hold">
                                          <p:stCondLst>
                                            <p:cond delay="2000"/>
                                          </p:stCondLst>
                                        </p:cTn>
                                        <p:tgtEl>
                                          <p:spTgt spid="16"/>
                                        </p:tgtEl>
                                        <p:attrNameLst>
                                          <p:attrName>r</p:attrName>
                                        </p:attrNameLst>
                                      </p:cBhvr>
                                    </p:animRot>
                                    <p:animRot by="-240000">
                                      <p:cBhvr>
                                        <p:cTn id="9" dur="1000" fill="hold">
                                          <p:stCondLst>
                                            <p:cond delay="3000"/>
                                          </p:stCondLst>
                                        </p:cTn>
                                        <p:tgtEl>
                                          <p:spTgt spid="16"/>
                                        </p:tgtEl>
                                        <p:attrNameLst>
                                          <p:attrName>r</p:attrName>
                                        </p:attrNameLst>
                                      </p:cBhvr>
                                    </p:animRot>
                                    <p:animRot by="120000">
                                      <p:cBhvr>
                                        <p:cTn id="10" dur="1000" fill="hold">
                                          <p:stCondLst>
                                            <p:cond delay="40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3D11A-C823-4911-BA00-84DEBF4BBB5B}"/>
              </a:ext>
            </a:extLst>
          </p:cNvPr>
          <p:cNvPicPr>
            <a:picLocks noChangeAspect="1"/>
          </p:cNvPicPr>
          <p:nvPr/>
        </p:nvPicPr>
        <p:blipFill>
          <a:blip r:embed="rId2" cstate="print"/>
          <a:stretch>
            <a:fillRect/>
          </a:stretch>
        </p:blipFill>
        <p:spPr>
          <a:xfrm>
            <a:off x="10306" y="0"/>
            <a:ext cx="12181690" cy="6868462"/>
          </a:xfrm>
          <a:prstGeom prst="rect">
            <a:avLst/>
          </a:prstGeom>
        </p:spPr>
      </p:pic>
      <p:sp>
        <p:nvSpPr>
          <p:cNvPr id="6" name="Rectangle 5"/>
          <p:cNvSpPr/>
          <p:nvPr/>
        </p:nvSpPr>
        <p:spPr>
          <a:xfrm>
            <a:off x="0" y="0"/>
            <a:ext cx="12240943" cy="6858000"/>
          </a:xfrm>
          <a:prstGeom prst="rect">
            <a:avLst/>
          </a:prstGeom>
          <a:solidFill>
            <a:srgbClr val="30477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0" name="Freeform 29"/>
          <p:cNvSpPr/>
          <p:nvPr/>
        </p:nvSpPr>
        <p:spPr>
          <a:xfrm rot="2457801">
            <a:off x="8920067" y="872050"/>
            <a:ext cx="4113483" cy="8545372"/>
          </a:xfrm>
          <a:custGeom>
            <a:avLst/>
            <a:gdLst>
              <a:gd name="connsiteX0" fmla="*/ 0 w 3854615"/>
              <a:gd name="connsiteY0" fmla="*/ 0 h 7719858"/>
              <a:gd name="connsiteX1" fmla="*/ 3854615 w 3854615"/>
              <a:gd name="connsiteY1" fmla="*/ 4315407 h 7719858"/>
              <a:gd name="connsiteX2" fmla="*/ 0 w 3854615"/>
              <a:gd name="connsiteY2" fmla="*/ 7719858 h 7719858"/>
            </a:gdLst>
            <a:ahLst/>
            <a:cxnLst>
              <a:cxn ang="0">
                <a:pos x="connsiteX0" y="connsiteY0"/>
              </a:cxn>
              <a:cxn ang="0">
                <a:pos x="connsiteX1" y="connsiteY1"/>
              </a:cxn>
              <a:cxn ang="0">
                <a:pos x="connsiteX2" y="connsiteY2"/>
              </a:cxn>
            </a:cxnLst>
            <a:rect l="l" t="t" r="r" b="b"/>
            <a:pathLst>
              <a:path w="3854615" h="7719858">
                <a:moveTo>
                  <a:pt x="0" y="0"/>
                </a:moveTo>
                <a:lnTo>
                  <a:pt x="3854615" y="4315407"/>
                </a:lnTo>
                <a:lnTo>
                  <a:pt x="0" y="7719858"/>
                </a:lnTo>
                <a:close/>
              </a:path>
            </a:pathLst>
          </a:custGeom>
          <a:solidFill>
            <a:srgbClr val="B0CBC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sp>
        <p:nvSpPr>
          <p:cNvPr id="9" name="TextBox 8"/>
          <p:cNvSpPr txBox="1"/>
          <p:nvPr/>
        </p:nvSpPr>
        <p:spPr>
          <a:xfrm>
            <a:off x="-1" y="897597"/>
            <a:ext cx="12240943" cy="948667"/>
          </a:xfrm>
          <a:prstGeom prst="rect">
            <a:avLst/>
          </a:prstGeom>
          <a:solidFill>
            <a:srgbClr val="B0CBC6"/>
          </a:solidFill>
          <a:ln>
            <a:noFill/>
          </a:ln>
          <a:effectLst>
            <a:outerShdw blurRad="101600" dist="38100" dir="8100000" algn="tr" rotWithShape="0">
              <a:prstClr val="black">
                <a:alpha val="36000"/>
              </a:prstClr>
            </a:outerShdw>
          </a:effectLst>
        </p:spPr>
        <p:txBody>
          <a:bodyPr wrap="square" rtlCol="0">
            <a:noAutofit/>
          </a:bodyPr>
          <a:lstStyle/>
          <a:p>
            <a:endParaRPr lang="en-US" sz="2561" b="1" dirty="0"/>
          </a:p>
        </p:txBody>
      </p:sp>
      <p:sp>
        <p:nvSpPr>
          <p:cNvPr id="31" name="Rectangle 30"/>
          <p:cNvSpPr/>
          <p:nvPr/>
        </p:nvSpPr>
        <p:spPr>
          <a:xfrm>
            <a:off x="10306" y="-17702"/>
            <a:ext cx="12230636" cy="90467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pic>
        <p:nvPicPr>
          <p:cNvPr id="20" name="Picture 19"/>
          <p:cNvPicPr>
            <a:picLocks noChangeAspect="1"/>
          </p:cNvPicPr>
          <p:nvPr/>
        </p:nvPicPr>
        <p:blipFill>
          <a:blip r:embed="rId3" cstate="print">
            <a:clrChange>
              <a:clrFrom>
                <a:srgbClr val="FFFFFF"/>
              </a:clrFrom>
              <a:clrTo>
                <a:srgbClr val="FFFFFF">
                  <a:alpha val="0"/>
                </a:srgbClr>
              </a:clrTo>
            </a:clrChange>
          </a:blip>
          <a:stretch>
            <a:fillRect/>
          </a:stretch>
        </p:blipFill>
        <p:spPr>
          <a:xfrm>
            <a:off x="4777294" y="249475"/>
            <a:ext cx="1549084" cy="50248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39619" y="219431"/>
            <a:ext cx="959540" cy="515105"/>
          </a:xfrm>
          <a:prstGeom prst="rect">
            <a:avLst/>
          </a:prstGeom>
        </p:spPr>
      </p:pic>
      <p:sp>
        <p:nvSpPr>
          <p:cNvPr id="11" name="Freeform 15">
            <a:extLst>
              <a:ext uri="{FF2B5EF4-FFF2-40B4-BE49-F238E27FC236}">
                <a16:creationId xmlns:a16="http://schemas.microsoft.com/office/drawing/2014/main" id="{121F6F04-9BBF-424E-9DC6-C959C7CF2436}"/>
              </a:ext>
            </a:extLst>
          </p:cNvPr>
          <p:cNvSpPr/>
          <p:nvPr/>
        </p:nvSpPr>
        <p:spPr>
          <a:xfrm>
            <a:off x="2186809" y="2844685"/>
            <a:ext cx="5112350" cy="2679031"/>
          </a:xfrm>
          <a:custGeom>
            <a:avLst/>
            <a:gdLst/>
            <a:ahLst/>
            <a:cxnLst>
              <a:cxn ang="3">
                <a:pos x="hc" y="t"/>
              </a:cxn>
              <a:cxn ang="cd2">
                <a:pos x="l" y="vc"/>
              </a:cxn>
              <a:cxn ang="cd4">
                <a:pos x="hc" y="b"/>
              </a:cxn>
              <a:cxn ang="0">
                <a:pos x="r" y="vc"/>
              </a:cxn>
            </a:cxnLst>
            <a:rect l="l" t="t" r="r" b="b"/>
            <a:pathLst>
              <a:path w="6015" h="1587">
                <a:moveTo>
                  <a:pt x="0" y="0"/>
                </a:moveTo>
                <a:lnTo>
                  <a:pt x="5653" y="0"/>
                </a:lnTo>
                <a:lnTo>
                  <a:pt x="6015" y="557"/>
                </a:lnTo>
                <a:lnTo>
                  <a:pt x="6015" y="1587"/>
                </a:lnTo>
                <a:lnTo>
                  <a:pt x="0" y="1587"/>
                </a:lnTo>
                <a:lnTo>
                  <a:pt x="0" y="0"/>
                </a:lnTo>
                <a:close/>
              </a:path>
            </a:pathLst>
          </a:custGeom>
          <a:noFill/>
          <a:ln>
            <a:noFill/>
          </a:ln>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457200" indent="-457200">
              <a:buFont typeface="Wingdings" panose="05000000000000000000" pitchFamily="2" charset="2"/>
              <a:buChar char="Ø"/>
            </a:pPr>
            <a:r>
              <a:rPr lang="en-US" sz="2200" dirty="0">
                <a:solidFill>
                  <a:schemeClr val="bg1"/>
                </a:solidFill>
              </a:rPr>
              <a:t>Institute of Energy Policy and Research</a:t>
            </a:r>
          </a:p>
          <a:p>
            <a:pPr marL="457200" indent="-457200">
              <a:buFont typeface="Wingdings" panose="05000000000000000000" pitchFamily="2" charset="2"/>
              <a:buChar char="Ø"/>
            </a:pPr>
            <a:r>
              <a:rPr lang="en-MY" sz="2200" dirty="0">
                <a:solidFill>
                  <a:schemeClr val="bg1"/>
                </a:solidFill>
              </a:rPr>
              <a:t>+603 8921 3400</a:t>
            </a:r>
            <a:endParaRPr lang="en-US" sz="2200" dirty="0">
              <a:solidFill>
                <a:schemeClr val="bg1"/>
              </a:solidFill>
            </a:endParaRPr>
          </a:p>
          <a:p>
            <a:pPr marL="457200" indent="-457200">
              <a:buFont typeface="Wingdings" panose="05000000000000000000" pitchFamily="2" charset="2"/>
              <a:buChar char="Ø"/>
            </a:pPr>
            <a:r>
              <a:rPr lang="en-US" sz="2200" dirty="0">
                <a:solidFill>
                  <a:srgbClr val="B0CBC6"/>
                </a:solidFill>
                <a:hlinkClick r:id="rId5">
                  <a:extLst>
                    <a:ext uri="{A12FA001-AC4F-418D-AE19-62706E023703}">
                      <ahyp:hlinkClr xmlns:ahyp="http://schemas.microsoft.com/office/drawing/2018/hyperlinkcolor" val="tx"/>
                    </a:ext>
                  </a:extLst>
                </a:hlinkClick>
              </a:rPr>
              <a:t>syarifah.mardhiah@uniten.edu.my</a:t>
            </a:r>
            <a:endParaRPr lang="en-US" sz="2200" dirty="0">
              <a:solidFill>
                <a:srgbClr val="B0CBC6"/>
              </a:solidFill>
            </a:endParaRPr>
          </a:p>
          <a:p>
            <a:pPr marL="457200" indent="-457200">
              <a:buFont typeface="Wingdings" panose="05000000000000000000" pitchFamily="2" charset="2"/>
              <a:buChar char="Ø"/>
            </a:pPr>
            <a:r>
              <a:rPr lang="en-MY" sz="2200" dirty="0">
                <a:solidFill>
                  <a:srgbClr val="B0CBC6"/>
                </a:solidFill>
                <a:hlinkClick r:id="rId6">
                  <a:extLst>
                    <a:ext uri="{A12FA001-AC4F-418D-AE19-62706E023703}">
                      <ahyp:hlinkClr xmlns:ahyp="http://schemas.microsoft.com/office/drawing/2018/hyperlinkcolor" val="tx"/>
                    </a:ext>
                  </a:extLst>
                </a:hlinkClick>
              </a:rPr>
              <a:t>https://uniten.edu.my</a:t>
            </a:r>
            <a:endParaRPr lang="en-US" sz="2200" dirty="0">
              <a:solidFill>
                <a:srgbClr val="B0CBC6"/>
              </a:solidFill>
            </a:endParaRPr>
          </a:p>
        </p:txBody>
      </p:sp>
      <p:sp>
        <p:nvSpPr>
          <p:cNvPr id="29" name="Rectangle 28">
            <a:extLst>
              <a:ext uri="{FF2B5EF4-FFF2-40B4-BE49-F238E27FC236}">
                <a16:creationId xmlns:a16="http://schemas.microsoft.com/office/drawing/2014/main" id="{5884F9E8-DC8A-4006-AAA7-C4466EAAC278}"/>
              </a:ext>
            </a:extLst>
          </p:cNvPr>
          <p:cNvSpPr/>
          <p:nvPr/>
        </p:nvSpPr>
        <p:spPr>
          <a:xfrm>
            <a:off x="1611850" y="875552"/>
            <a:ext cx="8665029" cy="1015663"/>
          </a:xfrm>
          <a:prstGeom prst="rect">
            <a:avLst/>
          </a:prstGeom>
          <a:noFill/>
        </p:spPr>
        <p:txBody>
          <a:bodyPr wrap="square" lIns="91440" tIns="45720" rIns="91440" bIns="45720">
            <a:spAutoFit/>
          </a:bodyPr>
          <a:lstStyle/>
          <a:p>
            <a:pPr algn="ctr"/>
            <a:r>
              <a:rPr lang="en-US" sz="6000" b="1" cap="all" dirty="0">
                <a:ln w="9000" cmpd="sng">
                  <a:solidFill>
                    <a:schemeClr val="bg1"/>
                  </a:solidFill>
                  <a:prstDash val="solid"/>
                </a:ln>
                <a:solidFill>
                  <a:schemeClr val="bg1"/>
                </a:solidFill>
                <a:effectLst/>
                <a:cs typeface="Aharoni" pitchFamily="2" charset="-79"/>
              </a:rPr>
              <a:t>Thank you</a:t>
            </a:r>
          </a:p>
        </p:txBody>
      </p:sp>
      <p:pic>
        <p:nvPicPr>
          <p:cNvPr id="39" name="Picture 38" descr="contact-us.png">
            <a:extLst>
              <a:ext uri="{FF2B5EF4-FFF2-40B4-BE49-F238E27FC236}">
                <a16:creationId xmlns:a16="http://schemas.microsoft.com/office/drawing/2014/main" id="{2106BEEA-B9C2-4453-8A39-BD415C9C704A}"/>
              </a:ext>
            </a:extLst>
          </p:cNvPr>
          <p:cNvPicPr>
            <a:picLocks noChangeAspect="1"/>
          </p:cNvPicPr>
          <p:nvPr/>
        </p:nvPicPr>
        <p:blipFill>
          <a:blip r:embed="rId7" cstate="print"/>
          <a:stretch>
            <a:fillRect/>
          </a:stretch>
        </p:blipFill>
        <p:spPr>
          <a:xfrm>
            <a:off x="376331" y="3104016"/>
            <a:ext cx="1632293" cy="1851351"/>
          </a:xfrm>
          <a:prstGeom prst="rect">
            <a:avLst/>
          </a:prstGeom>
        </p:spPr>
      </p:pic>
      <p:grpSp>
        <p:nvGrpSpPr>
          <p:cNvPr id="40" name="Group 39">
            <a:extLst>
              <a:ext uri="{FF2B5EF4-FFF2-40B4-BE49-F238E27FC236}">
                <a16:creationId xmlns:a16="http://schemas.microsoft.com/office/drawing/2014/main" id="{C4CB0EEB-8656-4745-8B40-845A11582AE1}"/>
              </a:ext>
            </a:extLst>
          </p:cNvPr>
          <p:cNvGrpSpPr/>
          <p:nvPr/>
        </p:nvGrpSpPr>
        <p:grpSpPr>
          <a:xfrm>
            <a:off x="7736901" y="2247355"/>
            <a:ext cx="3998081" cy="4403982"/>
            <a:chOff x="7817588" y="2257986"/>
            <a:chExt cx="3998081" cy="4403982"/>
          </a:xfrm>
        </p:grpSpPr>
        <p:pic>
          <p:nvPicPr>
            <p:cNvPr id="8" name="Picture 7">
              <a:extLst>
                <a:ext uri="{FF2B5EF4-FFF2-40B4-BE49-F238E27FC236}">
                  <a16:creationId xmlns:a16="http://schemas.microsoft.com/office/drawing/2014/main" id="{5D312C9F-5188-4B83-858D-7C1A997423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7588" y="3201912"/>
              <a:ext cx="3998081" cy="3460056"/>
            </a:xfrm>
            <a:prstGeom prst="rect">
              <a:avLst/>
            </a:prstGeom>
          </p:spPr>
        </p:pic>
        <p:sp>
          <p:nvSpPr>
            <p:cNvPr id="12" name="Rectangle 11">
              <a:extLst>
                <a:ext uri="{FF2B5EF4-FFF2-40B4-BE49-F238E27FC236}">
                  <a16:creationId xmlns:a16="http://schemas.microsoft.com/office/drawing/2014/main" id="{A978F785-7030-4E62-A627-74A641CE0B71}"/>
                </a:ext>
              </a:extLst>
            </p:cNvPr>
            <p:cNvSpPr/>
            <p:nvPr/>
          </p:nvSpPr>
          <p:spPr>
            <a:xfrm>
              <a:off x="7817588" y="2257986"/>
              <a:ext cx="3998081" cy="954107"/>
            </a:xfrm>
            <a:prstGeom prst="rect">
              <a:avLst/>
            </a:prstGeom>
            <a:solidFill>
              <a:srgbClr val="002060"/>
            </a:solidFill>
          </p:spPr>
          <p:txBody>
            <a:bodyPr wrap="square" lIns="91440" tIns="45720" rIns="91440" bIns="45720">
              <a:spAutoFit/>
            </a:bodyPr>
            <a:lstStyle/>
            <a:p>
              <a:pPr algn="ctr"/>
              <a:r>
                <a:rPr lang="en-US" sz="2800" dirty="0">
                  <a:ln w="13462">
                    <a:noFill/>
                    <a:prstDash val="solid"/>
                  </a:ln>
                  <a:solidFill>
                    <a:schemeClr val="bg1"/>
                  </a:solidFill>
                  <a:effectLst>
                    <a:outerShdw dist="38100" dir="2700000" algn="bl" rotWithShape="0">
                      <a:schemeClr val="accent5"/>
                    </a:outerShdw>
                  </a:effectLst>
                </a:rPr>
                <a:t>Give Us </a:t>
              </a:r>
              <a:r>
                <a:rPr lang="en-US" sz="2800" cap="none" spc="0" dirty="0">
                  <a:ln w="13462">
                    <a:noFill/>
                    <a:prstDash val="solid"/>
                  </a:ln>
                  <a:solidFill>
                    <a:schemeClr val="bg1"/>
                  </a:solidFill>
                  <a:effectLst>
                    <a:outerShdw dist="38100" dir="2700000" algn="bl" rotWithShape="0">
                      <a:schemeClr val="accent5"/>
                    </a:outerShdw>
                  </a:effectLst>
                </a:rPr>
                <a:t>Your Feedback </a:t>
              </a:r>
            </a:p>
            <a:p>
              <a:pPr algn="ctr"/>
              <a:r>
                <a:rPr lang="en-US" sz="2800" cap="none" spc="0" dirty="0">
                  <a:ln w="13462">
                    <a:noFill/>
                    <a:prstDash val="solid"/>
                  </a:ln>
                  <a:solidFill>
                    <a:schemeClr val="bg1"/>
                  </a:solidFill>
                  <a:effectLst>
                    <a:outerShdw dist="38100" dir="2700000" algn="bl" rotWithShape="0">
                      <a:schemeClr val="accent5"/>
                    </a:outerShdw>
                  </a:effectLst>
                </a:rPr>
                <a:t>Scan Here </a:t>
              </a:r>
            </a:p>
          </p:txBody>
        </p:sp>
      </p:grpSp>
    </p:spTree>
    <p:extLst>
      <p:ext uri="{BB962C8B-B14F-4D97-AF65-F5344CB8AC3E}">
        <p14:creationId xmlns:p14="http://schemas.microsoft.com/office/powerpoint/2010/main" val="287556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1801642" y="717523"/>
            <a:ext cx="8971200" cy="468400"/>
          </a:xfrm>
          <a:prstGeom prst="rect">
            <a:avLst/>
          </a:prstGeom>
        </p:spPr>
        <p:txBody>
          <a:bodyPr spcFirstLastPara="1" vert="horz" wrap="square" lIns="0" tIns="0" rIns="0" bIns="0" rtlCol="0" anchor="ctr" anchorCtr="0">
            <a:noAutofit/>
          </a:bodyPr>
          <a:lstStyle/>
          <a:p>
            <a:pPr lvl="0"/>
            <a:r>
              <a:rPr lang="en-US" dirty="0">
                <a:effectLst>
                  <a:outerShdw blurRad="38100" dist="38100" dir="2700000" algn="tl">
                    <a:srgbClr val="000000">
                      <a:alpha val="43137"/>
                    </a:srgbClr>
                  </a:outerShdw>
                </a:effectLst>
              </a:rPr>
              <a:t>1. INTRODUCTION</a:t>
            </a:r>
          </a:p>
        </p:txBody>
      </p:sp>
      <p:sp>
        <p:nvSpPr>
          <p:cNvPr id="212" name="Google Shape;212;p13"/>
          <p:cNvSpPr txBox="1">
            <a:spLocks noGrp="1"/>
          </p:cNvSpPr>
          <p:nvPr>
            <p:ph type="body" idx="2"/>
          </p:nvPr>
        </p:nvSpPr>
        <p:spPr>
          <a:xfrm>
            <a:off x="6096067" y="1952248"/>
            <a:ext cx="4800533" cy="4619709"/>
          </a:xfrm>
          <a:prstGeom prst="rect">
            <a:avLst/>
          </a:prstGeom>
        </p:spPr>
        <p:txBody>
          <a:bodyPr spcFirstLastPara="1" vert="horz" wrap="square" lIns="0" tIns="0" rIns="0" bIns="0" rtlCol="0" anchor="t" anchorCtr="0">
            <a:noAutofit/>
          </a:bodyPr>
          <a:lstStyle/>
          <a:p>
            <a:pPr algn="just">
              <a:lnSpc>
                <a:spcPct val="100000"/>
              </a:lnSpc>
              <a:spcBef>
                <a:spcPts val="115"/>
              </a:spcBef>
              <a:spcAft>
                <a:spcPts val="115"/>
              </a:spcAft>
              <a:buFont typeface="Wingdings" panose="05000000000000000000" pitchFamily="2" charset="2"/>
              <a:buChar char="q"/>
            </a:pPr>
            <a:r>
              <a:rPr lang="en-US" sz="2000" dirty="0"/>
              <a:t>The coronavirus (COVID19) pandemic has only strengthened further the need to strike a balance between the four pillars with strong connectivity and coordination between them.</a:t>
            </a:r>
          </a:p>
          <a:p>
            <a:pPr algn="just">
              <a:lnSpc>
                <a:spcPct val="100000"/>
              </a:lnSpc>
              <a:spcBef>
                <a:spcPts val="115"/>
              </a:spcBef>
              <a:spcAft>
                <a:spcPts val="115"/>
              </a:spcAft>
              <a:buFont typeface="Wingdings" panose="05000000000000000000" pitchFamily="2" charset="2"/>
              <a:buChar char="q"/>
            </a:pPr>
            <a:r>
              <a:rPr lang="en-US" sz="2000" dirty="0"/>
              <a:t>The remaining lecture is organized as follows: Sections 2, 3, 4, and 5 emphasize the importance the four critical pillars, while section 6 examine the relationship between GDP/</a:t>
            </a:r>
            <a:r>
              <a:rPr lang="en-US" sz="2000" dirty="0" err="1"/>
              <a:t>Kapita</a:t>
            </a:r>
            <a:r>
              <a:rPr lang="en-US" sz="2000" dirty="0"/>
              <a:t>, and the remaining three critical pillars. Section 7 presents the conclusions.</a:t>
            </a:r>
          </a:p>
        </p:txBody>
      </p:sp>
      <p:sp>
        <p:nvSpPr>
          <p:cNvPr id="213" name="Google Shape;213;p13"/>
          <p:cNvSpPr txBox="1">
            <a:spLocks noGrp="1"/>
          </p:cNvSpPr>
          <p:nvPr>
            <p:ph type="body" idx="1"/>
          </p:nvPr>
        </p:nvSpPr>
        <p:spPr>
          <a:xfrm>
            <a:off x="922004" y="1953189"/>
            <a:ext cx="4800172" cy="4321714"/>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US" sz="2000" dirty="0"/>
              <a:t>While the world has confronted crisis after crisis, four important pillars have emerged as critical to address sustainable development. </a:t>
            </a:r>
          </a:p>
          <a:p>
            <a:pPr algn="just">
              <a:buFont typeface="Wingdings" panose="05000000000000000000" pitchFamily="2" charset="2"/>
              <a:buChar char="q"/>
            </a:pPr>
            <a:r>
              <a:rPr lang="en-US" sz="2000" dirty="0"/>
              <a:t>The achievement of sustainable development (including the 17 SDGs launched by the United Nations) requires the simultaneous pursuit of the following four broad pillars (Figure 1):</a:t>
            </a:r>
          </a:p>
          <a:p>
            <a:pPr marL="990575" lvl="1" indent="-380990">
              <a:buFont typeface="Arial" panose="020B0604020202020204" pitchFamily="34" charset="0"/>
              <a:buChar char="•"/>
            </a:pPr>
            <a:r>
              <a:rPr lang="en-US" sz="2000" dirty="0"/>
              <a:t>Economic development</a:t>
            </a:r>
          </a:p>
          <a:p>
            <a:pPr marL="990575" lvl="1" indent="-380990">
              <a:buFont typeface="Arial" panose="020B0604020202020204" pitchFamily="34" charset="0"/>
              <a:buChar char="•"/>
            </a:pPr>
            <a:r>
              <a:rPr lang="en-US" sz="2000" dirty="0"/>
              <a:t>Health</a:t>
            </a:r>
          </a:p>
          <a:p>
            <a:pPr marL="990575" lvl="1" indent="-380990">
              <a:buFont typeface="Arial" panose="020B0604020202020204" pitchFamily="34" charset="0"/>
              <a:buChar char="•"/>
            </a:pPr>
            <a:r>
              <a:rPr lang="en-US" sz="2000" dirty="0"/>
              <a:t>Ecological and Environmental Balance</a:t>
            </a:r>
          </a:p>
          <a:p>
            <a:pPr marL="990575" lvl="1" indent="-380990">
              <a:buFont typeface="Arial" panose="020B0604020202020204" pitchFamily="34" charset="0"/>
              <a:buChar char="•"/>
            </a:pPr>
            <a:r>
              <a:rPr lang="en-US" sz="2000" dirty="0"/>
              <a:t>Socioeconomic equality</a:t>
            </a:r>
          </a:p>
        </p:txBody>
      </p:sp>
      <p:sp>
        <p:nvSpPr>
          <p:cNvPr id="4" name="Rectangle 3"/>
          <p:cNvSpPr/>
          <p:nvPr/>
        </p:nvSpPr>
        <p:spPr>
          <a:xfrm>
            <a:off x="161714" y="647700"/>
            <a:ext cx="1343665" cy="12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1"/>
          <p:cNvGrpSpPr/>
          <p:nvPr/>
        </p:nvGrpSpPr>
        <p:grpSpPr>
          <a:xfrm>
            <a:off x="-1" y="6443"/>
            <a:ext cx="11810523" cy="1371712"/>
            <a:chOff x="-1" y="6443"/>
            <a:chExt cx="11810523" cy="1371712"/>
          </a:xfrm>
        </p:grpSpPr>
        <p:cxnSp>
          <p:nvCxnSpPr>
            <p:cNvPr id="13" name="Straight Connector 12"/>
            <p:cNvCxnSpPr/>
            <p:nvPr/>
          </p:nvCxnSpPr>
          <p:spPr>
            <a:xfrm>
              <a:off x="381611" y="1378155"/>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 y="6443"/>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3" name="Group 14"/>
          <p:cNvGrpSpPr/>
          <p:nvPr/>
        </p:nvGrpSpPr>
        <p:grpSpPr>
          <a:xfrm>
            <a:off x="9938671" y="6150746"/>
            <a:ext cx="2134830" cy="486448"/>
            <a:chOff x="9995728" y="6173417"/>
            <a:chExt cx="2134830" cy="486448"/>
          </a:xfrm>
        </p:grpSpPr>
        <p:sp>
          <p:nvSpPr>
            <p:cNvPr id="16" name="Hexagon 15"/>
            <p:cNvSpPr/>
            <p:nvPr/>
          </p:nvSpPr>
          <p:spPr>
            <a:xfrm>
              <a:off x="11490485" y="6173417"/>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a:t>
              </a:r>
            </a:p>
          </p:txBody>
        </p:sp>
        <p:pic>
          <p:nvPicPr>
            <p:cNvPr id="17" name="Picture 16">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9995728" y="620596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369069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6" name="Oval 5">
            <a:extLst>
              <a:ext uri="{FF2B5EF4-FFF2-40B4-BE49-F238E27FC236}">
                <a16:creationId xmlns:a16="http://schemas.microsoft.com/office/drawing/2014/main" id="{7A462976-E9E2-4245-97FE-681AC83FDBA3}"/>
              </a:ext>
            </a:extLst>
          </p:cNvPr>
          <p:cNvSpPr/>
          <p:nvPr/>
        </p:nvSpPr>
        <p:spPr>
          <a:xfrm>
            <a:off x="4083191" y="342388"/>
            <a:ext cx="4025615" cy="3876361"/>
          </a:xfrm>
          <a:prstGeom prst="ellipse">
            <a:avLst/>
          </a:prstGeom>
          <a:noFill/>
          <a:ln w="25400">
            <a:solidFill>
              <a:schemeClr val="accent1">
                <a:lumMod val="50000"/>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dirty="0"/>
          </a:p>
        </p:txBody>
      </p:sp>
      <p:sp>
        <p:nvSpPr>
          <p:cNvPr id="7" name="Rectangle 6">
            <a:extLst>
              <a:ext uri="{FF2B5EF4-FFF2-40B4-BE49-F238E27FC236}">
                <a16:creationId xmlns:a16="http://schemas.microsoft.com/office/drawing/2014/main" id="{4E664FAD-7E7B-426B-B9B5-D4093B08FBFA}"/>
              </a:ext>
            </a:extLst>
          </p:cNvPr>
          <p:cNvSpPr/>
          <p:nvPr/>
        </p:nvSpPr>
        <p:spPr>
          <a:xfrm>
            <a:off x="4351919" y="708199"/>
            <a:ext cx="3488157" cy="134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ECONOMIC DEVELOPMENT</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sp>
        <p:nvSpPr>
          <p:cNvPr id="8" name="Rectangle 7">
            <a:extLst>
              <a:ext uri="{FF2B5EF4-FFF2-40B4-BE49-F238E27FC236}">
                <a16:creationId xmlns:a16="http://schemas.microsoft.com/office/drawing/2014/main" id="{2B7748E6-0E3E-44DA-B76F-49A6F416D8B7}"/>
              </a:ext>
            </a:extLst>
          </p:cNvPr>
          <p:cNvSpPr/>
          <p:nvPr/>
        </p:nvSpPr>
        <p:spPr>
          <a:xfrm>
            <a:off x="7459694" y="2716897"/>
            <a:ext cx="3488157" cy="134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HEALTH</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sp>
        <p:nvSpPr>
          <p:cNvPr id="9" name="Rectangle 8">
            <a:extLst>
              <a:ext uri="{FF2B5EF4-FFF2-40B4-BE49-F238E27FC236}">
                <a16:creationId xmlns:a16="http://schemas.microsoft.com/office/drawing/2014/main" id="{7AF488B2-6940-418D-91D7-99DE3CF3A696}"/>
              </a:ext>
            </a:extLst>
          </p:cNvPr>
          <p:cNvSpPr/>
          <p:nvPr/>
        </p:nvSpPr>
        <p:spPr>
          <a:xfrm>
            <a:off x="1257043" y="3135601"/>
            <a:ext cx="3512411" cy="134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ECOLOGICAL &amp; ENVIRONMENTAL BALANCE</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sp>
        <p:nvSpPr>
          <p:cNvPr id="10" name="Rectangle 9">
            <a:extLst>
              <a:ext uri="{FF2B5EF4-FFF2-40B4-BE49-F238E27FC236}">
                <a16:creationId xmlns:a16="http://schemas.microsoft.com/office/drawing/2014/main" id="{7126D6B9-B02A-4208-BC13-CCDAEA8273D9}"/>
              </a:ext>
            </a:extLst>
          </p:cNvPr>
          <p:cNvSpPr/>
          <p:nvPr/>
        </p:nvSpPr>
        <p:spPr>
          <a:xfrm>
            <a:off x="4339794" y="5384623"/>
            <a:ext cx="3488157" cy="134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SOCIOECONOMIC EQUALITY</a:t>
            </a:r>
            <a:endPar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endParaRPr>
          </a:p>
        </p:txBody>
      </p:sp>
      <p:sp>
        <p:nvSpPr>
          <p:cNvPr id="12" name="Oval 11">
            <a:extLst>
              <a:ext uri="{FF2B5EF4-FFF2-40B4-BE49-F238E27FC236}">
                <a16:creationId xmlns:a16="http://schemas.microsoft.com/office/drawing/2014/main" id="{DC62B7B1-BB49-48CC-B33A-7B34F4F9E697}"/>
              </a:ext>
            </a:extLst>
          </p:cNvPr>
          <p:cNvSpPr/>
          <p:nvPr/>
        </p:nvSpPr>
        <p:spPr>
          <a:xfrm>
            <a:off x="4083191" y="2581874"/>
            <a:ext cx="4025615" cy="3876361"/>
          </a:xfrm>
          <a:prstGeom prst="ellipse">
            <a:avLst/>
          </a:prstGeom>
          <a:noFill/>
          <a:ln w="25400">
            <a:solidFill>
              <a:schemeClr val="accent1">
                <a:lumMod val="50000"/>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dirty="0"/>
          </a:p>
        </p:txBody>
      </p:sp>
      <p:sp>
        <p:nvSpPr>
          <p:cNvPr id="13" name="Oval 12">
            <a:extLst>
              <a:ext uri="{FF2B5EF4-FFF2-40B4-BE49-F238E27FC236}">
                <a16:creationId xmlns:a16="http://schemas.microsoft.com/office/drawing/2014/main" id="{F5F70C90-BA0C-4798-9FBF-6B9B1979CC77}"/>
              </a:ext>
            </a:extLst>
          </p:cNvPr>
          <p:cNvSpPr/>
          <p:nvPr/>
        </p:nvSpPr>
        <p:spPr>
          <a:xfrm>
            <a:off x="5913695" y="1370242"/>
            <a:ext cx="4025615" cy="3876361"/>
          </a:xfrm>
          <a:prstGeom prst="ellipse">
            <a:avLst/>
          </a:prstGeom>
          <a:noFill/>
          <a:ln w="25400">
            <a:solidFill>
              <a:schemeClr val="accent1">
                <a:lumMod val="50000"/>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dirty="0"/>
          </a:p>
        </p:txBody>
      </p:sp>
      <p:sp>
        <p:nvSpPr>
          <p:cNvPr id="14" name="Oval 13">
            <a:extLst>
              <a:ext uri="{FF2B5EF4-FFF2-40B4-BE49-F238E27FC236}">
                <a16:creationId xmlns:a16="http://schemas.microsoft.com/office/drawing/2014/main" id="{A7182F80-865E-4085-AB86-7350EB480F5A}"/>
              </a:ext>
            </a:extLst>
          </p:cNvPr>
          <p:cNvSpPr/>
          <p:nvPr/>
        </p:nvSpPr>
        <p:spPr>
          <a:xfrm>
            <a:off x="2289838" y="1554020"/>
            <a:ext cx="4025615" cy="3876361"/>
          </a:xfrm>
          <a:prstGeom prst="ellipse">
            <a:avLst/>
          </a:prstGeom>
          <a:noFill/>
          <a:ln w="25400">
            <a:solidFill>
              <a:schemeClr val="accent1">
                <a:lumMod val="50000"/>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dirty="0"/>
          </a:p>
        </p:txBody>
      </p:sp>
      <p:sp>
        <p:nvSpPr>
          <p:cNvPr id="2" name="Rectangle 1">
            <a:extLst>
              <a:ext uri="{FF2B5EF4-FFF2-40B4-BE49-F238E27FC236}">
                <a16:creationId xmlns:a16="http://schemas.microsoft.com/office/drawing/2014/main" id="{E288B522-3FB0-4183-A477-C283865FF22D}"/>
              </a:ext>
            </a:extLst>
          </p:cNvPr>
          <p:cNvSpPr/>
          <p:nvPr/>
        </p:nvSpPr>
        <p:spPr>
          <a:xfrm>
            <a:off x="5665110" y="-43820"/>
            <a:ext cx="861774" cy="1231106"/>
          </a:xfrm>
          <a:prstGeom prst="rect">
            <a:avLst/>
          </a:prstGeom>
          <a:noFill/>
        </p:spPr>
        <p:txBody>
          <a:bodyPr wrap="none" lIns="121920" tIns="60960" rIns="121920" bIns="60960">
            <a:spAutoFit/>
          </a:bodyPr>
          <a:lstStyle/>
          <a:p>
            <a:pPr algn="ctr"/>
            <a:r>
              <a:rPr lang="en-US" sz="7200" dirty="0">
                <a:ln w="0">
                  <a:solidFill>
                    <a:schemeClr val="accent3">
                      <a:lumMod val="40000"/>
                      <a:lumOff val="60000"/>
                    </a:schemeClr>
                  </a:solidFill>
                </a:ln>
                <a:solidFill>
                  <a:srgbClr val="135C79">
                    <a:alpha val="86000"/>
                  </a:srgbClr>
                </a:solidFill>
                <a:effectLst>
                  <a:outerShdw blurRad="38100" dist="25400" dir="5400000" algn="ctr" rotWithShape="0">
                    <a:srgbClr val="6E747A">
                      <a:alpha val="43000"/>
                    </a:srgbClr>
                  </a:outerShdw>
                </a:effectLst>
                <a:latin typeface="Arial Black" panose="020B0A04020102020204" pitchFamily="34" charset="0"/>
              </a:rPr>
              <a:t>1</a:t>
            </a:r>
          </a:p>
        </p:txBody>
      </p:sp>
      <p:sp>
        <p:nvSpPr>
          <p:cNvPr id="18" name="Rectangle 17">
            <a:extLst>
              <a:ext uri="{FF2B5EF4-FFF2-40B4-BE49-F238E27FC236}">
                <a16:creationId xmlns:a16="http://schemas.microsoft.com/office/drawing/2014/main" id="{7A83F6D2-3C40-44A9-9C8B-E58251B76D2C}"/>
              </a:ext>
            </a:extLst>
          </p:cNvPr>
          <p:cNvSpPr/>
          <p:nvPr/>
        </p:nvSpPr>
        <p:spPr>
          <a:xfrm>
            <a:off x="2582361" y="2082971"/>
            <a:ext cx="861774" cy="1231106"/>
          </a:xfrm>
          <a:prstGeom prst="rect">
            <a:avLst/>
          </a:prstGeom>
          <a:noFill/>
        </p:spPr>
        <p:txBody>
          <a:bodyPr wrap="none" lIns="121920" tIns="60960" rIns="121920" bIns="60960">
            <a:spAutoFit/>
          </a:bodyPr>
          <a:lstStyle/>
          <a:p>
            <a:pPr algn="ctr"/>
            <a:r>
              <a:rPr lang="en-US" sz="7200" dirty="0">
                <a:ln w="0">
                  <a:solidFill>
                    <a:schemeClr val="accent3">
                      <a:lumMod val="40000"/>
                      <a:lumOff val="60000"/>
                    </a:schemeClr>
                  </a:solidFill>
                </a:ln>
                <a:solidFill>
                  <a:srgbClr val="2D6C85"/>
                </a:solidFill>
                <a:effectLst>
                  <a:outerShdw blurRad="38100" dist="25400" dir="5400000" algn="ctr" rotWithShape="0">
                    <a:srgbClr val="6E747A">
                      <a:alpha val="43000"/>
                    </a:srgbClr>
                  </a:outerShdw>
                </a:effectLst>
                <a:latin typeface="Arial Black" panose="020B0A04020102020204" pitchFamily="34" charset="0"/>
              </a:rPr>
              <a:t>2</a:t>
            </a:r>
          </a:p>
        </p:txBody>
      </p:sp>
      <p:sp>
        <p:nvSpPr>
          <p:cNvPr id="19" name="Rectangle 18">
            <a:extLst>
              <a:ext uri="{FF2B5EF4-FFF2-40B4-BE49-F238E27FC236}">
                <a16:creationId xmlns:a16="http://schemas.microsoft.com/office/drawing/2014/main" id="{7AAE8C73-2113-4725-ADB9-D32D4564D89A}"/>
              </a:ext>
            </a:extLst>
          </p:cNvPr>
          <p:cNvSpPr/>
          <p:nvPr/>
        </p:nvSpPr>
        <p:spPr>
          <a:xfrm>
            <a:off x="8747862" y="2077315"/>
            <a:ext cx="861774" cy="1231106"/>
          </a:xfrm>
          <a:prstGeom prst="rect">
            <a:avLst/>
          </a:prstGeom>
          <a:noFill/>
        </p:spPr>
        <p:txBody>
          <a:bodyPr wrap="none" lIns="121920" tIns="60960" rIns="121920" bIns="60960">
            <a:spAutoFit/>
          </a:bodyPr>
          <a:lstStyle/>
          <a:p>
            <a:pPr algn="ctr"/>
            <a:r>
              <a:rPr lang="en-US" sz="7200" dirty="0">
                <a:ln w="0">
                  <a:solidFill>
                    <a:schemeClr val="accent3">
                      <a:lumMod val="40000"/>
                      <a:lumOff val="60000"/>
                    </a:schemeClr>
                  </a:solidFill>
                </a:ln>
                <a:solidFill>
                  <a:srgbClr val="135C79">
                    <a:alpha val="86000"/>
                  </a:srgbClr>
                </a:solidFill>
                <a:effectLst>
                  <a:outerShdw blurRad="38100" dist="25400" dir="5400000" algn="ctr" rotWithShape="0">
                    <a:srgbClr val="6E747A">
                      <a:alpha val="43000"/>
                    </a:srgbClr>
                  </a:outerShdw>
                </a:effectLst>
                <a:latin typeface="Arial Black" panose="020B0A04020102020204" pitchFamily="34" charset="0"/>
              </a:rPr>
              <a:t>3</a:t>
            </a:r>
          </a:p>
        </p:txBody>
      </p:sp>
      <p:sp>
        <p:nvSpPr>
          <p:cNvPr id="20" name="Rectangle 19">
            <a:extLst>
              <a:ext uri="{FF2B5EF4-FFF2-40B4-BE49-F238E27FC236}">
                <a16:creationId xmlns:a16="http://schemas.microsoft.com/office/drawing/2014/main" id="{BE94E170-DEFF-403C-A93B-CF5731CA0DB2}"/>
              </a:ext>
            </a:extLst>
          </p:cNvPr>
          <p:cNvSpPr/>
          <p:nvPr/>
        </p:nvSpPr>
        <p:spPr>
          <a:xfrm>
            <a:off x="5652985" y="4579781"/>
            <a:ext cx="861774" cy="1231106"/>
          </a:xfrm>
          <a:prstGeom prst="rect">
            <a:avLst/>
          </a:prstGeom>
          <a:noFill/>
        </p:spPr>
        <p:txBody>
          <a:bodyPr wrap="none" lIns="121920" tIns="60960" rIns="121920" bIns="60960">
            <a:spAutoFit/>
          </a:bodyPr>
          <a:lstStyle/>
          <a:p>
            <a:pPr algn="ctr"/>
            <a:r>
              <a:rPr lang="en-US" sz="7200" dirty="0">
                <a:ln w="0">
                  <a:solidFill>
                    <a:schemeClr val="accent3">
                      <a:lumMod val="40000"/>
                      <a:lumOff val="60000"/>
                    </a:schemeClr>
                  </a:solidFill>
                </a:ln>
                <a:solidFill>
                  <a:srgbClr val="135C79">
                    <a:alpha val="86000"/>
                  </a:srgbClr>
                </a:solidFill>
                <a:effectLst>
                  <a:outerShdw blurRad="38100" dist="25400" dir="5400000" algn="ctr" rotWithShape="0">
                    <a:srgbClr val="6E747A">
                      <a:alpha val="43000"/>
                    </a:srgbClr>
                  </a:outerShdw>
                </a:effectLst>
                <a:latin typeface="Arial Black" panose="020B0A04020102020204" pitchFamily="34" charset="0"/>
              </a:rPr>
              <a:t>4</a:t>
            </a:r>
          </a:p>
        </p:txBody>
      </p:sp>
      <p:sp>
        <p:nvSpPr>
          <p:cNvPr id="17" name="TextBox 16"/>
          <p:cNvSpPr txBox="1"/>
          <p:nvPr/>
        </p:nvSpPr>
        <p:spPr>
          <a:xfrm>
            <a:off x="-1" y="6443"/>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sp>
        <p:nvSpPr>
          <p:cNvPr id="26" name="Rectangle 25">
            <a:extLst>
              <a:ext uri="{FF2B5EF4-FFF2-40B4-BE49-F238E27FC236}">
                <a16:creationId xmlns:a16="http://schemas.microsoft.com/office/drawing/2014/main" id="{24BF991D-C8EF-4770-9F1F-C3AA1C4AEFFE}"/>
              </a:ext>
            </a:extLst>
          </p:cNvPr>
          <p:cNvSpPr/>
          <p:nvPr/>
        </p:nvSpPr>
        <p:spPr>
          <a:xfrm>
            <a:off x="123483" y="5755996"/>
            <a:ext cx="4499058" cy="1112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bg2">
                    <a:lumMod val="50000"/>
                  </a:schemeClr>
                </a:solidFill>
                <a:latin typeface="Saira Semi Condensed" panose="020B0604020202020204" charset="0"/>
                <a:cs typeface="Saira Semi Condensed" panose="020B0604020202020204" charset="0"/>
              </a:rPr>
              <a:t>FIGURE 1: </a:t>
            </a:r>
          </a:p>
          <a:p>
            <a:r>
              <a:rPr lang="en-US" sz="1800" b="1" dirty="0">
                <a:solidFill>
                  <a:schemeClr val="bg2">
                    <a:lumMod val="50000"/>
                  </a:schemeClr>
                </a:solidFill>
                <a:latin typeface="Saira Semi Condensed" panose="020B0604020202020204" charset="0"/>
                <a:cs typeface="Saira Semi Condensed" panose="020B0604020202020204" charset="0"/>
              </a:rPr>
              <a:t>FOUR PILLARS OF SUSTAINABILITY</a:t>
            </a:r>
            <a:endParaRPr lang="en-MY" sz="1800" b="1" dirty="0">
              <a:solidFill>
                <a:schemeClr val="bg2">
                  <a:lumMod val="50000"/>
                </a:schemeClr>
              </a:solidFill>
              <a:latin typeface="Saira Semi Condensed" panose="020B0604020202020204" charset="0"/>
              <a:cs typeface="Saira Semi Condensed" panose="020B0604020202020204" charset="0"/>
            </a:endParaRPr>
          </a:p>
        </p:txBody>
      </p:sp>
      <p:grpSp>
        <p:nvGrpSpPr>
          <p:cNvPr id="27" name="Group 26"/>
          <p:cNvGrpSpPr/>
          <p:nvPr/>
        </p:nvGrpSpPr>
        <p:grpSpPr>
          <a:xfrm>
            <a:off x="9946057" y="6189568"/>
            <a:ext cx="2003587" cy="486448"/>
            <a:chOff x="10188413" y="6114400"/>
            <a:chExt cx="2003587" cy="486448"/>
          </a:xfrm>
        </p:grpSpPr>
        <p:sp>
          <p:nvSpPr>
            <p:cNvPr id="28" name="Hexagon 27"/>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a:t>
              </a:r>
            </a:p>
          </p:txBody>
        </p:sp>
        <p:pic>
          <p:nvPicPr>
            <p:cNvPr id="29" name="Picture 28">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29859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1610399" y="761176"/>
            <a:ext cx="8971200" cy="468400"/>
          </a:xfrm>
          <a:prstGeom prst="rect">
            <a:avLst/>
          </a:prstGeom>
        </p:spPr>
        <p:txBody>
          <a:bodyPr spcFirstLastPara="1" vert="horz" wrap="square" lIns="0" tIns="0" rIns="0" bIns="0" rtlCol="0" anchor="ctr" anchorCtr="0">
            <a:noAutofit/>
          </a:bodyPr>
          <a:lstStyle/>
          <a:p>
            <a:pPr lvl="0"/>
            <a:r>
              <a:rPr lang="en-US" dirty="0">
                <a:effectLst>
                  <a:outerShdw blurRad="38100" dist="38100" dir="2700000" algn="tl">
                    <a:srgbClr val="000000">
                      <a:alpha val="43137"/>
                    </a:srgbClr>
                  </a:outerShdw>
                </a:effectLst>
              </a:rPr>
              <a:t>2. ECONOMIC DEVELOPMENT</a:t>
            </a:r>
          </a:p>
        </p:txBody>
      </p:sp>
      <p:sp>
        <p:nvSpPr>
          <p:cNvPr id="212" name="Google Shape;212;p13"/>
          <p:cNvSpPr txBox="1">
            <a:spLocks noGrp="1"/>
          </p:cNvSpPr>
          <p:nvPr>
            <p:ph type="body" idx="2"/>
          </p:nvPr>
        </p:nvSpPr>
        <p:spPr>
          <a:xfrm>
            <a:off x="5734738" y="1730874"/>
            <a:ext cx="5563196" cy="4746612"/>
          </a:xfrm>
          <a:prstGeom prst="rect">
            <a:avLst/>
          </a:prstGeom>
        </p:spPr>
        <p:txBody>
          <a:bodyPr spcFirstLastPara="1" vert="horz" wrap="square" lIns="0" tIns="0" rIns="0" bIns="0" rtlCol="0" anchor="t" anchorCtr="0">
            <a:noAutofit/>
          </a:bodyPr>
          <a:lstStyle/>
          <a:p>
            <a:pPr algn="just">
              <a:lnSpc>
                <a:spcPct val="100000"/>
              </a:lnSpc>
              <a:spcBef>
                <a:spcPts val="115"/>
              </a:spcBef>
              <a:spcAft>
                <a:spcPts val="115"/>
              </a:spcAft>
              <a:buFont typeface="Wingdings" panose="05000000000000000000" pitchFamily="2" charset="2"/>
              <a:buChar char="q"/>
            </a:pPr>
            <a:r>
              <a:rPr lang="en-US" sz="2000" dirty="0"/>
              <a:t>In an increasingly integrating world, economic crises bring more hardship to small open than large economies as the former are more vulnerable to wild swings in trade and investment flows than the latter.</a:t>
            </a:r>
          </a:p>
          <a:p>
            <a:pPr algn="just">
              <a:lnSpc>
                <a:spcPct val="100000"/>
              </a:lnSpc>
              <a:spcBef>
                <a:spcPts val="115"/>
              </a:spcBef>
              <a:spcAft>
                <a:spcPts val="115"/>
              </a:spcAft>
              <a:buFont typeface="Wingdings" panose="05000000000000000000" pitchFamily="2" charset="2"/>
              <a:buChar char="q"/>
            </a:pPr>
            <a:r>
              <a:rPr lang="en-US" sz="2000" dirty="0"/>
              <a:t>Thus, there is a need to search for economic growth models that can prevent the occurrence of such crises.</a:t>
            </a:r>
          </a:p>
          <a:p>
            <a:pPr algn="just">
              <a:lnSpc>
                <a:spcPct val="100000"/>
              </a:lnSpc>
              <a:spcBef>
                <a:spcPts val="115"/>
              </a:spcBef>
              <a:spcAft>
                <a:spcPts val="115"/>
              </a:spcAft>
              <a:buFont typeface="Wingdings" panose="05000000000000000000" pitchFamily="2" charset="2"/>
              <a:buChar char="q"/>
            </a:pPr>
            <a:r>
              <a:rPr lang="en-US" sz="2000" dirty="0"/>
              <a:t>Although the latest arguments deliberated at the United Nations Convention for Climate Change no longer calls for limiting economic growth, economic development must be balanced by the remaining three pillars. </a:t>
            </a:r>
          </a:p>
        </p:txBody>
      </p:sp>
      <p:sp>
        <p:nvSpPr>
          <p:cNvPr id="213" name="Google Shape;213;p13"/>
          <p:cNvSpPr txBox="1">
            <a:spLocks noGrp="1"/>
          </p:cNvSpPr>
          <p:nvPr>
            <p:ph type="body" idx="1"/>
          </p:nvPr>
        </p:nvSpPr>
        <p:spPr>
          <a:xfrm>
            <a:off x="700458" y="1711361"/>
            <a:ext cx="4819650" cy="4309019"/>
          </a:xfrm>
          <a:prstGeom prst="rect">
            <a:avLst/>
          </a:prstGeom>
        </p:spPr>
        <p:txBody>
          <a:bodyPr spcFirstLastPara="1" vert="horz" wrap="square" lIns="0" tIns="0" rIns="0" bIns="0" rtlCol="0" anchor="t" anchorCtr="0">
            <a:noAutofit/>
          </a:bodyPr>
          <a:lstStyle/>
          <a:p>
            <a:pPr algn="just">
              <a:lnSpc>
                <a:spcPct val="100000"/>
              </a:lnSpc>
              <a:spcBef>
                <a:spcPts val="115"/>
              </a:spcBef>
              <a:spcAft>
                <a:spcPts val="115"/>
              </a:spcAft>
              <a:buFont typeface="Wingdings" panose="05000000000000000000" pitchFamily="2" charset="2"/>
              <a:buChar char="q"/>
            </a:pPr>
            <a:r>
              <a:rPr lang="en-US" sz="2000" dirty="0"/>
              <a:t>Material progress driven by innovation and economic growth is the first critical pillar.</a:t>
            </a:r>
          </a:p>
          <a:p>
            <a:pPr algn="just">
              <a:lnSpc>
                <a:spcPct val="100000"/>
              </a:lnSpc>
              <a:spcBef>
                <a:spcPts val="115"/>
              </a:spcBef>
              <a:spcAft>
                <a:spcPts val="115"/>
              </a:spcAft>
              <a:buFont typeface="Wingdings" panose="05000000000000000000" pitchFamily="2" charset="2"/>
              <a:buChar char="q"/>
            </a:pPr>
            <a:r>
              <a:rPr lang="en-US" sz="2000" dirty="0"/>
              <a:t>It is important for economies to grow so as to reduce poverty incidence and enable populations to realize their creative selves.</a:t>
            </a:r>
          </a:p>
          <a:p>
            <a:pPr algn="just">
              <a:lnSpc>
                <a:spcPct val="100000"/>
              </a:lnSpc>
              <a:spcBef>
                <a:spcPts val="115"/>
              </a:spcBef>
              <a:spcAft>
                <a:spcPts val="115"/>
              </a:spcAft>
              <a:buFont typeface="Wingdings" panose="05000000000000000000" pitchFamily="2" charset="2"/>
              <a:buChar char="q"/>
            </a:pPr>
            <a:r>
              <a:rPr lang="en-US" sz="2000" dirty="0"/>
              <a:t>The countries chosen have largely grown rapidly over the period 1990-2018 (Figure 2).</a:t>
            </a:r>
          </a:p>
          <a:p>
            <a:pPr algn="just">
              <a:lnSpc>
                <a:spcPct val="100000"/>
              </a:lnSpc>
              <a:spcBef>
                <a:spcPts val="115"/>
              </a:spcBef>
              <a:spcAft>
                <a:spcPts val="115"/>
              </a:spcAft>
              <a:buFont typeface="Wingdings" panose="05000000000000000000" pitchFamily="2" charset="2"/>
              <a:buChar char="q"/>
            </a:pPr>
            <a:r>
              <a:rPr lang="en-MY" altLang="en-US" sz="2000" dirty="0"/>
              <a:t>The global financial crisis of 2007-08 and its contagion reduced global GDP considerably. The lives of both the rich and poor were seriously affected.</a:t>
            </a:r>
          </a:p>
        </p:txBody>
      </p:sp>
      <p:sp>
        <p:nvSpPr>
          <p:cNvPr id="2" name="Rectangle 1"/>
          <p:cNvSpPr/>
          <p:nvPr/>
        </p:nvSpPr>
        <p:spPr>
          <a:xfrm>
            <a:off x="11512564" y="5927593"/>
            <a:ext cx="576807"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7650" y="549191"/>
            <a:ext cx="1362817" cy="118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84622"/>
            <a:ext cx="11810454" cy="1351733"/>
            <a:chOff x="-1" y="6443"/>
            <a:chExt cx="11810454" cy="1351733"/>
          </a:xfrm>
        </p:grpSpPr>
        <p:cxnSp>
          <p:nvCxnSpPr>
            <p:cNvPr id="9" name="Straight Connector 8"/>
            <p:cNvCxnSpPr/>
            <p:nvPr/>
          </p:nvCxnSpPr>
          <p:spPr>
            <a:xfrm>
              <a:off x="381542" y="1358176"/>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 y="6443"/>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grpSp>
        <p:nvGrpSpPr>
          <p:cNvPr id="13" name="Group 12"/>
          <p:cNvGrpSpPr/>
          <p:nvPr/>
        </p:nvGrpSpPr>
        <p:grpSpPr>
          <a:xfrm>
            <a:off x="9995907" y="6234262"/>
            <a:ext cx="2003587" cy="486448"/>
            <a:chOff x="10188413" y="6114400"/>
            <a:chExt cx="2003587" cy="486448"/>
          </a:xfrm>
        </p:grpSpPr>
        <p:sp>
          <p:nvSpPr>
            <p:cNvPr id="14" name="Hexagon 13"/>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a:t>
              </a:r>
            </a:p>
          </p:txBody>
        </p:sp>
        <p:pic>
          <p:nvPicPr>
            <p:cNvPr id="15" name="Picture 14">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10445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412332262"/>
              </p:ext>
            </p:extLst>
          </p:nvPr>
        </p:nvGraphicFramePr>
        <p:xfrm>
          <a:off x="742950" y="862148"/>
          <a:ext cx="10477500" cy="5500552"/>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326;p24">
            <a:extLst>
              <a:ext uri="{FF2B5EF4-FFF2-40B4-BE49-F238E27FC236}">
                <a16:creationId xmlns:a16="http://schemas.microsoft.com/office/drawing/2014/main" id="{424C14DE-B1B4-4056-AAA3-1710142C1809}"/>
              </a:ext>
            </a:extLst>
          </p:cNvPr>
          <p:cNvSpPr txBox="1">
            <a:spLocks/>
          </p:cNvSpPr>
          <p:nvPr/>
        </p:nvSpPr>
        <p:spPr>
          <a:xfrm>
            <a:off x="321998" y="134748"/>
            <a:ext cx="11548004" cy="54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MY" sz="2800" dirty="0">
                <a:solidFill>
                  <a:schemeClr val="tx1"/>
                </a:solidFill>
                <a:effectLst>
                  <a:outerShdw blurRad="38100" dist="38100" dir="2700000" algn="tl">
                    <a:srgbClr val="000000">
                      <a:alpha val="43137"/>
                    </a:srgbClr>
                  </a:outerShdw>
                </a:effectLst>
                <a:latin typeface="Saira Semi Condensed" panose="020B0604020202020204" charset="0"/>
                <a:cs typeface="Saira Semi Condensed" panose="020B0604020202020204" charset="0"/>
              </a:rPr>
              <a:t>FIGURE 2: GDP/KAPITA, SELECTED ECONOMIES, 1990-2018</a:t>
            </a:r>
          </a:p>
        </p:txBody>
      </p:sp>
      <p:cxnSp>
        <p:nvCxnSpPr>
          <p:cNvPr id="10" name="Straight Connector 9"/>
          <p:cNvCxnSpPr/>
          <p:nvPr/>
        </p:nvCxnSpPr>
        <p:spPr>
          <a:xfrm>
            <a:off x="458296" y="735804"/>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9959813" y="6198055"/>
            <a:ext cx="2003587" cy="486448"/>
            <a:chOff x="10188413" y="6114400"/>
            <a:chExt cx="2003587" cy="486448"/>
          </a:xfrm>
        </p:grpSpPr>
        <p:sp>
          <p:nvSpPr>
            <p:cNvPr id="13" name="Hexagon 12"/>
            <p:cNvSpPr/>
            <p:nvPr/>
          </p:nvSpPr>
          <p:spPr>
            <a:xfrm>
              <a:off x="11551927" y="6114400"/>
              <a:ext cx="640073" cy="48644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4</a:t>
              </a:r>
            </a:p>
          </p:txBody>
        </p:sp>
        <p:pic>
          <p:nvPicPr>
            <p:cNvPr id="14" name="Picture 13">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88413" y="6244777"/>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grpSp>
    </p:spTree>
    <p:extLst>
      <p:ext uri="{BB962C8B-B14F-4D97-AF65-F5344CB8AC3E}">
        <p14:creationId xmlns:p14="http://schemas.microsoft.com/office/powerpoint/2010/main" val="15050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3" name="Google Shape;213;p13"/>
          <p:cNvSpPr txBox="1">
            <a:spLocks noGrp="1"/>
          </p:cNvSpPr>
          <p:nvPr>
            <p:ph type="body" idx="1"/>
          </p:nvPr>
        </p:nvSpPr>
        <p:spPr>
          <a:xfrm>
            <a:off x="867444" y="2008348"/>
            <a:ext cx="10457109" cy="4241364"/>
          </a:xfrm>
          <a:prstGeom prst="rect">
            <a:avLst/>
          </a:prstGeom>
        </p:spPr>
        <p:txBody>
          <a:bodyPr spcFirstLastPara="1" vert="horz" wrap="square" lIns="0" tIns="0" rIns="0" bIns="0" rtlCol="0" anchor="t" anchorCtr="0">
            <a:noAutofit/>
          </a:bodyPr>
          <a:lstStyle/>
          <a:p>
            <a:pPr algn="just">
              <a:buFont typeface="Wingdings" panose="05000000000000000000" pitchFamily="2" charset="2"/>
              <a:buChar char="q"/>
            </a:pPr>
            <a:r>
              <a:rPr lang="en-US" sz="2400" dirty="0"/>
              <a:t>Three important phases of theorization can be observed in arguments on the environment.</a:t>
            </a:r>
          </a:p>
          <a:p>
            <a:pPr lvl="1" algn="just">
              <a:buFont typeface="+mj-lt"/>
              <a:buAutoNum type="arabicPeriod"/>
            </a:pPr>
            <a:r>
              <a:rPr lang="en-US" sz="2400" dirty="0"/>
              <a:t>The first phase emphasized </a:t>
            </a:r>
            <a:r>
              <a:rPr lang="en-US" sz="2400" b="1" dirty="0">
                <a:effectLst>
                  <a:outerShdw blurRad="38100" dist="38100" dir="2700000" algn="tl">
                    <a:srgbClr val="000000">
                      <a:alpha val="43137"/>
                    </a:srgbClr>
                  </a:outerShdw>
                </a:effectLst>
              </a:rPr>
              <a:t>overpopulation and its impact on limited resources </a:t>
            </a:r>
            <a:r>
              <a:rPr lang="en-US" sz="2400" dirty="0"/>
              <a:t>(section 3.1)</a:t>
            </a:r>
          </a:p>
          <a:p>
            <a:pPr lvl="1" algn="just">
              <a:buFont typeface="+mj-lt"/>
              <a:buAutoNum type="arabicPeriod"/>
            </a:pPr>
            <a:r>
              <a:rPr lang="en-US" sz="2400" dirty="0"/>
              <a:t>The second emphasized </a:t>
            </a:r>
            <a:r>
              <a:rPr lang="en-US" sz="2400" b="1" dirty="0">
                <a:effectLst>
                  <a:outerShdw blurRad="38100" dist="38100" dir="2700000" algn="tl">
                    <a:srgbClr val="000000">
                      <a:alpha val="43137"/>
                    </a:srgbClr>
                  </a:outerShdw>
                </a:effectLst>
              </a:rPr>
              <a:t>limits to growth, including thresholds before populations begin to recognize the importance of the environment </a:t>
            </a:r>
            <a:r>
              <a:rPr lang="en-US" sz="2400" dirty="0"/>
              <a:t>(section 3.2).</a:t>
            </a:r>
          </a:p>
          <a:p>
            <a:pPr lvl="1" algn="just">
              <a:buFont typeface="+mj-lt"/>
              <a:buAutoNum type="arabicPeriod"/>
            </a:pPr>
            <a:r>
              <a:rPr lang="en-US" sz="2400" dirty="0"/>
              <a:t>The third took on the argument advanced by Harding that the </a:t>
            </a:r>
            <a:r>
              <a:rPr lang="en-US" sz="2400" b="1" dirty="0">
                <a:effectLst>
                  <a:outerShdw blurRad="38100" dist="38100" dir="2700000" algn="tl">
                    <a:srgbClr val="000000">
                      <a:alpha val="43137"/>
                    </a:srgbClr>
                  </a:outerShdw>
                </a:effectLst>
              </a:rPr>
              <a:t>universe is a global common </a:t>
            </a:r>
            <a:r>
              <a:rPr lang="en-US" sz="2400" dirty="0"/>
              <a:t>(section 3.3).</a:t>
            </a:r>
          </a:p>
        </p:txBody>
      </p:sp>
      <p:sp>
        <p:nvSpPr>
          <p:cNvPr id="215" name="Google Shape;215;p13"/>
          <p:cNvSpPr txBox="1">
            <a:spLocks noGrp="1"/>
          </p:cNvSpPr>
          <p:nvPr>
            <p:ph type="sldNum" idx="12"/>
          </p:nvPr>
        </p:nvSpPr>
        <p:spPr>
          <a:xfrm>
            <a:off x="11520233" y="6114400"/>
            <a:ext cx="468400" cy="540400"/>
          </a:xfrm>
          <a:prstGeom prst="rect">
            <a:avLst/>
          </a:prstGeom>
        </p:spPr>
        <p:txBody>
          <a:bodyPr spcFirstLastPara="1" vert="horz" wrap="square" lIns="0" tIns="0" rIns="0" bIns="0" rtlCol="0" anchor="ctr" anchorCtr="0">
            <a:noAutofit/>
          </a:bodyPr>
          <a:lstStyle/>
          <a:p>
            <a:pPr algn="ctr"/>
            <a:r>
              <a:rPr lang="en-US" sz="1600" dirty="0"/>
              <a:t>5</a:t>
            </a:r>
            <a:endParaRPr sz="1600" dirty="0"/>
          </a:p>
        </p:txBody>
      </p:sp>
      <p:pic>
        <p:nvPicPr>
          <p:cNvPr id="11" name="Picture 10">
            <a:extLst>
              <a:ext uri="{FF2B5EF4-FFF2-40B4-BE49-F238E27FC236}">
                <a16:creationId xmlns:a16="http://schemas.microsoft.com/office/drawing/2014/main" id="{7DE91F4D-D527-443A-A40C-8EF5BCE9C653}"/>
              </a:ext>
            </a:extLst>
          </p:cNvPr>
          <p:cNvPicPr>
            <a:picLocks noChangeAspect="1"/>
          </p:cNvPicPr>
          <p:nvPr/>
        </p:nvPicPr>
        <p:blipFill rotWithShape="1">
          <a:blip r:embed="rId3" cstate="print">
            <a:clrChange>
              <a:clrFrom>
                <a:srgbClr val="FFFFFF"/>
              </a:clrFrom>
              <a:clrTo>
                <a:srgbClr val="FFFFFF">
                  <a:alpha val="0"/>
                </a:srgbClr>
              </a:clrTo>
            </a:clrChange>
          </a:blip>
          <a:srcRect t="35831" b="37434"/>
          <a:stretch/>
        </p:blipFill>
        <p:spPr>
          <a:xfrm>
            <a:off x="10130973" y="6215886"/>
            <a:ext cx="1331820" cy="356071"/>
          </a:xfrm>
          <a:prstGeom prst="rect">
            <a:avLst/>
          </a:prstGeom>
          <a:effectLst>
            <a:glow rad="6350">
              <a:schemeClr val="accent4">
                <a:satMod val="175000"/>
                <a:alpha val="14000"/>
              </a:schemeClr>
            </a:glow>
            <a:outerShdw blurRad="63500" sx="102000" sy="102000" algn="ctr" rotWithShape="0">
              <a:prstClr val="black">
                <a:alpha val="40000"/>
              </a:prstClr>
            </a:outerShdw>
            <a:softEdge rad="0"/>
          </a:effectLst>
        </p:spPr>
      </p:pic>
      <p:sp>
        <p:nvSpPr>
          <p:cNvPr id="2" name="Rectangle 1"/>
          <p:cNvSpPr/>
          <p:nvPr/>
        </p:nvSpPr>
        <p:spPr>
          <a:xfrm>
            <a:off x="400901" y="334592"/>
            <a:ext cx="1209566"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 y="6443"/>
            <a:ext cx="11810456" cy="1592365"/>
            <a:chOff x="-1" y="6443"/>
            <a:chExt cx="11810456" cy="1592365"/>
          </a:xfrm>
        </p:grpSpPr>
        <p:cxnSp>
          <p:nvCxnSpPr>
            <p:cNvPr id="8" name="Straight Connector 7"/>
            <p:cNvCxnSpPr/>
            <p:nvPr/>
          </p:nvCxnSpPr>
          <p:spPr>
            <a:xfrm>
              <a:off x="381544" y="1598808"/>
              <a:ext cx="11428911" cy="0"/>
            </a:xfrm>
            <a:prstGeom prst="line">
              <a:avLst/>
            </a:prstGeom>
            <a:ln w="57150">
              <a:solidFill>
                <a:srgbClr val="2D6C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 y="6443"/>
              <a:ext cx="4036423" cy="523220"/>
            </a:xfrm>
            <a:prstGeom prst="rect">
              <a:avLst/>
            </a:prstGeom>
            <a:noFill/>
          </p:spPr>
          <p:txBody>
            <a:bodyPr wrap="square" rtlCol="0">
              <a:spAutoFit/>
            </a:bodyPr>
            <a:lstStyle/>
            <a:p>
              <a:r>
                <a:rPr lang="en-US" sz="1400" dirty="0" err="1">
                  <a:solidFill>
                    <a:schemeClr val="bg2">
                      <a:lumMod val="75000"/>
                    </a:schemeClr>
                  </a:solidFill>
                </a:rPr>
                <a:t>Dato</a:t>
              </a:r>
              <a:r>
                <a:rPr lang="en-US" sz="1400" dirty="0">
                  <a:solidFill>
                    <a:schemeClr val="bg2">
                      <a:lumMod val="75000"/>
                    </a:schemeClr>
                  </a:solidFill>
                </a:rPr>
                <a:t>’ Distinguished Prof Dr. Rajah </a:t>
              </a:r>
              <a:r>
                <a:rPr lang="en-US" sz="1400" dirty="0" err="1">
                  <a:solidFill>
                    <a:schemeClr val="bg2">
                      <a:lumMod val="75000"/>
                    </a:schemeClr>
                  </a:solidFill>
                </a:rPr>
                <a:t>Rasiah</a:t>
              </a:r>
              <a:r>
                <a:rPr lang="en-US" sz="1400" dirty="0">
                  <a:solidFill>
                    <a:schemeClr val="bg2">
                      <a:lumMod val="75000"/>
                    </a:schemeClr>
                  </a:solidFill>
                </a:rPr>
                <a:t>,</a:t>
              </a:r>
            </a:p>
            <a:p>
              <a:r>
                <a:rPr lang="en-US" sz="1400" dirty="0">
                  <a:solidFill>
                    <a:schemeClr val="bg2">
                      <a:lumMod val="75000"/>
                    </a:schemeClr>
                  </a:solidFill>
                </a:rPr>
                <a:t>June 30, 2020</a:t>
              </a:r>
            </a:p>
          </p:txBody>
        </p:sp>
      </p:grpSp>
      <p:sp>
        <p:nvSpPr>
          <p:cNvPr id="211" name="Google Shape;211;p13"/>
          <p:cNvSpPr txBox="1">
            <a:spLocks noGrp="1"/>
          </p:cNvSpPr>
          <p:nvPr>
            <p:ph type="title"/>
          </p:nvPr>
        </p:nvSpPr>
        <p:spPr>
          <a:xfrm>
            <a:off x="601400" y="939202"/>
            <a:ext cx="10581533" cy="468400"/>
          </a:xfrm>
          <a:prstGeom prst="rect">
            <a:avLst/>
          </a:prstGeom>
        </p:spPr>
        <p:txBody>
          <a:bodyPr spcFirstLastPara="1" vert="horz" wrap="square" lIns="0" tIns="0" rIns="0" bIns="0" rtlCol="0" anchor="ctr" anchorCtr="0">
            <a:noAutofit/>
          </a:bodyPr>
          <a:lstStyle/>
          <a:p>
            <a:pPr lvl="0"/>
            <a:r>
              <a:rPr lang="en-US" spc="-200" dirty="0">
                <a:effectLst>
                  <a:outerShdw blurRad="38100" dist="38100" dir="2700000" algn="tl">
                    <a:srgbClr val="000000">
                      <a:alpha val="43137"/>
                    </a:srgbClr>
                  </a:outerShdw>
                </a:effectLst>
              </a:rPr>
              <a:t>3. ECOLOGICAL AND ENVIRONMENTAL BALANCE</a:t>
            </a:r>
          </a:p>
        </p:txBody>
      </p:sp>
    </p:spTree>
    <p:extLst>
      <p:ext uri="{BB962C8B-B14F-4D97-AF65-F5344CB8AC3E}">
        <p14:creationId xmlns:p14="http://schemas.microsoft.com/office/powerpoint/2010/main" val="29118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3496</Words>
  <Application>Microsoft Macintosh PowerPoint</Application>
  <PresentationFormat>Widescreen</PresentationFormat>
  <Paragraphs>359</Paragraphs>
  <Slides>44</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 Unicode MS</vt:lpstr>
      <vt:lpstr>Aharoni</vt:lpstr>
      <vt:lpstr>Arial</vt:lpstr>
      <vt:lpstr>Arial Black</vt:lpstr>
      <vt:lpstr>Berlin Sans FB Demi</vt:lpstr>
      <vt:lpstr>Calibri</vt:lpstr>
      <vt:lpstr>Calibri Light</vt:lpstr>
      <vt:lpstr>Inria Sans Light</vt:lpstr>
      <vt:lpstr>Saira Semi Condensed</vt:lpstr>
      <vt:lpstr>Wingdings</vt:lpstr>
      <vt:lpstr>Office Theme</vt:lpstr>
      <vt:lpstr>PowerPoint Presentation</vt:lpstr>
      <vt:lpstr>PowerPoint Presentation</vt:lpstr>
      <vt:lpstr>PowerPoint Presentation</vt:lpstr>
      <vt:lpstr>1. INTRODUCTION</vt:lpstr>
      <vt:lpstr>1. INTRODUCTION</vt:lpstr>
      <vt:lpstr>PowerPoint Presentation</vt:lpstr>
      <vt:lpstr>2. ECONOMIC DEVELOPMENT</vt:lpstr>
      <vt:lpstr>PowerPoint Presentation</vt:lpstr>
      <vt:lpstr>3. ECOLOGICAL AND ENVIRONMENTAL BALANCE</vt:lpstr>
      <vt:lpstr>3.1  Overpopulation and the Environment</vt:lpstr>
      <vt:lpstr>PowerPoint Presentation</vt:lpstr>
      <vt:lpstr>3.2  Economic Growth and The Environment</vt:lpstr>
      <vt:lpstr>PowerPoint Presentation</vt:lpstr>
      <vt:lpstr>3.3  Economic Growth Using Non-Fossil Fuels</vt:lpstr>
      <vt:lpstr>PowerPoint Presentation</vt:lpstr>
      <vt:lpstr>4. HEALTH</vt:lpstr>
      <vt:lpstr>PowerPoint Presentation</vt:lpstr>
      <vt:lpstr>5. SOCIOECONOMIC EQUALITY</vt:lpstr>
      <vt:lpstr>PowerPoint Presentation</vt:lpstr>
      <vt:lpstr>6. LINKING MATERIAL DEVELOPMENT WITH       CRITICAL PILLARS</vt:lpstr>
      <vt:lpstr>6.1 ENVIRONMENTAL AND ECOLOGICAL BALANCE</vt:lpstr>
      <vt:lpstr>PowerPoint Presentation</vt:lpstr>
      <vt:lpstr>PowerPoint Presentation</vt:lpstr>
      <vt:lpstr>PowerPoint Presentation</vt:lpstr>
      <vt:lpstr>PowerPoint Presentation</vt:lpstr>
      <vt:lpstr>PowerPoint Presentation</vt:lpstr>
      <vt:lpstr>PowerPoint Presentation</vt:lpstr>
      <vt:lpstr>6.2 HEALTH INDICATORS</vt:lpstr>
      <vt:lpstr>PowerPoint Presentation</vt:lpstr>
      <vt:lpstr>PowerPoint Presentation</vt:lpstr>
      <vt:lpstr>PowerPoint Presentation</vt:lpstr>
      <vt:lpstr>PowerPoint Presentation</vt:lpstr>
      <vt:lpstr>PowerPoint Presentation</vt:lpstr>
      <vt:lpstr>PowerPoint Presentation</vt:lpstr>
      <vt:lpstr>6.3 SOCIOECONOMIC EQUALITY</vt:lpstr>
      <vt:lpstr>PowerPoint Presentation</vt:lpstr>
      <vt:lpstr>PowerPoint Presentation</vt:lpstr>
      <vt:lpstr>PowerPoint Presentation</vt:lpstr>
      <vt:lpstr>PowerPoint Presentation</vt:lpstr>
      <vt:lpstr>PowerPoint Presentation</vt:lpstr>
      <vt:lpstr>PowerPoint Presentation</vt:lpstr>
      <vt:lpstr>7. CONCLUSION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Sustainable Development</dc:title>
  <dc:creator>User</dc:creator>
  <cp:lastModifiedBy>Maryam Alya</cp:lastModifiedBy>
  <cp:revision>178</cp:revision>
  <dcterms:created xsi:type="dcterms:W3CDTF">2016-03-06T07:24:00Z</dcterms:created>
  <dcterms:modified xsi:type="dcterms:W3CDTF">2020-06-30T02:06:46Z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